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7" r:id="rId2"/>
    <p:sldId id="448" r:id="rId3"/>
    <p:sldId id="507" r:id="rId4"/>
    <p:sldId id="501" r:id="rId5"/>
    <p:sldId id="556" r:id="rId6"/>
    <p:sldId id="542" r:id="rId7"/>
    <p:sldId id="548" r:id="rId8"/>
    <p:sldId id="452" r:id="rId9"/>
    <p:sldId id="475" r:id="rId10"/>
    <p:sldId id="457" r:id="rId11"/>
    <p:sldId id="509" r:id="rId12"/>
    <p:sldId id="511" r:id="rId13"/>
    <p:sldId id="513" r:id="rId14"/>
    <p:sldId id="514" r:id="rId15"/>
    <p:sldId id="550" r:id="rId16"/>
    <p:sldId id="515" r:id="rId17"/>
    <p:sldId id="462" r:id="rId18"/>
    <p:sldId id="472" r:id="rId19"/>
    <p:sldId id="537" r:id="rId20"/>
    <p:sldId id="554" r:id="rId21"/>
    <p:sldId id="552" r:id="rId22"/>
    <p:sldId id="553" r:id="rId23"/>
    <p:sldId id="482" r:id="rId24"/>
    <p:sldId id="508" r:id="rId25"/>
  </p:sldIdLst>
  <p:sldSz cx="12192000" cy="6858000"/>
  <p:notesSz cx="6858000" cy="9144000"/>
  <p:defaultTextStyle>
    <a:defPPr>
      <a:defRPr lang="en-US"/>
    </a:defPPr>
    <a:lvl1pPr marL="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1pPr>
    <a:lvl2pPr marL="60944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2pPr>
    <a:lvl3pPr marL="1218895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3pPr>
    <a:lvl4pPr marL="182834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4pPr>
    <a:lvl5pPr marL="243779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5pPr>
    <a:lvl6pPr marL="304723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orient="horz" pos="4042" userDrawn="1">
          <p15:clr>
            <a:srgbClr val="A4A3A4"/>
          </p15:clr>
        </p15:guide>
        <p15:guide id="3" orient="horz" pos="1003" userDrawn="1">
          <p15:clr>
            <a:srgbClr val="A4A3A4"/>
          </p15:clr>
        </p15:guide>
        <p15:guide id="4" orient="horz" pos="3725" userDrawn="1">
          <p15:clr>
            <a:srgbClr val="A4A3A4"/>
          </p15:clr>
        </p15:guide>
        <p15:guide id="5" pos="7491" userDrawn="1">
          <p15:clr>
            <a:srgbClr val="A4A3A4"/>
          </p15:clr>
        </p15:guide>
        <p15:guide id="6" pos="6448" userDrawn="1">
          <p15:clr>
            <a:srgbClr val="A4A3A4"/>
          </p15:clr>
        </p15:guide>
        <p15:guide id="7" pos="1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9CC"/>
    <a:srgbClr val="1E497D"/>
    <a:srgbClr val="EEEEED"/>
    <a:srgbClr val="DEF1CC"/>
    <a:srgbClr val="E2E2E2"/>
    <a:srgbClr val="4F4C37"/>
    <a:srgbClr val="8F999E"/>
    <a:srgbClr val="FFFFFF"/>
    <a:srgbClr val="0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FA6BE-01BA-41A4-AC9E-6E052D4FB063}" v="113" dt="2026-08-06T03:55:07.968"/>
    <p1510:client id="{68044100-0653-4925-AA2B-3E082EB74221}" v="344" dt="2026-08-05T22:40:56.266"/>
  </p1510:revLst>
</p1510:revInfo>
</file>

<file path=ppt/tableStyles.xml><?xml version="1.0" encoding="utf-8"?>
<a:tblStyleLst xmlns:a="http://schemas.openxmlformats.org/drawingml/2006/main" def="{A186E7CC-E9CA-4A81-9595-9A8B10420DC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>
        <p:guide orient="horz" pos="595"/>
        <p:guide orient="horz" pos="4042"/>
        <p:guide orient="horz" pos="1003"/>
        <p:guide orient="horz" pos="3725"/>
        <p:guide pos="7491"/>
        <p:guide pos="6448"/>
        <p:guide pos="1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t" anchorCtr="0"/>
          <a:lstStyle/>
          <a:p>
            <a:endParaRPr lang="en-AU" sz="1000"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/>
          <a:lstStyle>
            <a:lvl1pPr algn="r">
              <a:defRPr sz="1200"/>
            </a:lvl1pPr>
          </a:lstStyle>
          <a:p>
            <a:fld id="{4E50C307-5AD1-4F8C-91A0-1FC7219EFB34}" type="datetimeFigureOut">
              <a:rPr lang="en-AU" sz="1000" smtClean="0">
                <a:cs typeface="Arial" pitchFamily="34" charset="0"/>
              </a:rPr>
              <a:t>7/08/2026</a:t>
            </a:fld>
            <a:endParaRPr lang="en-AU" sz="1000"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b"/>
          <a:lstStyle>
            <a:lvl1pPr algn="l">
              <a:defRPr sz="1200"/>
            </a:lvl1pPr>
          </a:lstStyle>
          <a:p>
            <a:endParaRPr lang="en-AU" sz="1000"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69261" y="8685213"/>
            <a:ext cx="1087153" cy="457200"/>
          </a:xfrm>
          <a:prstGeom prst="rect">
            <a:avLst/>
          </a:prstGeom>
        </p:spPr>
        <p:txBody>
          <a:bodyPr vert="horz" lIns="0" tIns="36000" rIns="91440" bIns="36000" rtlCol="0" anchor="b"/>
          <a:lstStyle>
            <a:lvl1pPr algn="r">
              <a:defRPr sz="1200"/>
            </a:lvl1pPr>
          </a:lstStyle>
          <a:p>
            <a:fld id="{AF84CFB5-B6E9-4915-957C-05CFA717E28F}" type="slidenum">
              <a:rPr lang="en-AU" sz="1000" smtClean="0">
                <a:cs typeface="Arial" pitchFamily="34" charset="0"/>
              </a:rPr>
              <a:t>‹#›</a:t>
            </a:fld>
            <a:endParaRPr lang="en-AU" sz="10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290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6200" y="76200"/>
            <a:ext cx="5017985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>
                <a:latin typeface="+mn-lt"/>
              </a:defRPr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98770" y="64770"/>
            <a:ext cx="1417320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>
                <a:latin typeface="+mn-lt"/>
              </a:defRPr>
            </a:lvl1pPr>
          </a:lstStyle>
          <a:p>
            <a:fld id="{9BB1C32A-CF46-409D-8B8D-587A7E3A4DCC}" type="datetimeFigureOut">
              <a:rPr lang="en-AU" smtClean="0"/>
              <a:pPr/>
              <a:t>7/08/2026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46063" y="542925"/>
            <a:ext cx="7342188" cy="4130675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264" y="4977044"/>
            <a:ext cx="5505891" cy="34811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marL="0" lvl="1"/>
            <a:r>
              <a:rPr lang="en-AU" noProof="0"/>
              <a:t>Second level</a:t>
            </a:r>
          </a:p>
          <a:p>
            <a:pPr marL="144000" lvl="2" indent="-144000">
              <a:buFont typeface="Arial" pitchFamily="34" charset="0"/>
              <a:buChar char="•"/>
            </a:pPr>
            <a:r>
              <a:rPr lang="en-AU" noProof="0"/>
              <a:t>Third level</a:t>
            </a:r>
          </a:p>
          <a:p>
            <a:pPr marL="288000" lvl="3" indent="-144000">
              <a:buFont typeface="Arial" pitchFamily="34" charset="0"/>
              <a:buChar char="•"/>
            </a:pPr>
            <a:r>
              <a:rPr lang="en-AU" noProof="0"/>
              <a:t>Fourth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6200" y="8685213"/>
            <a:ext cx="48006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  <a:cs typeface="Arial" pitchFamily="34" charset="0"/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855969" y="8685213"/>
            <a:ext cx="989013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D5A593CC-2149-4E6C-BC3C-0044C280ECB2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57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895" rtl="0" eaLnBrk="1" latinLnBrk="0" hangingPunct="1">
      <a:defRPr lang="en-US" sz="1600" b="1" kern="1200" dirty="0" smtClean="0">
        <a:solidFill>
          <a:schemeClr val="tx1"/>
        </a:solidFill>
        <a:latin typeface="+mn-lt"/>
        <a:ea typeface="+mn-ea"/>
        <a:cs typeface="Arial" pitchFamily="34" charset="0"/>
      </a:defRPr>
    </a:lvl1pPr>
    <a:lvl2pPr marL="609448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18895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828343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437790" algn="l" defTabSz="1218895" rtl="0" eaLnBrk="1" latinLnBrk="0" hangingPunct="1">
      <a:defRPr lang="en-AU" sz="1600" kern="1200" baseline="0" dirty="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047238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6FF9B-391B-C1D0-BABA-78C2323DD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0580A3-B088-B883-6109-F3CC185926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A4434B-F777-E1E4-FD7F-C2A10CE89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0"/>
              <a:t>Click on heading or image to access website link to the maths balance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0E8E5-8040-AF86-FFE2-ECC3FF1438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8634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Al chooses to continue and discards the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and flips over an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This time his cards balance with-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+ 8 = 5 + 4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77773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Al shows that his cards balance by putting down his equals sign card.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He wins this game because his cards balance.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His score is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because the difference between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and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is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 players can deal out new cards to play again.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 player with the lowest score over three games is the winner.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1936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1133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94893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8F02-9162-4BF9-0520-468AA7512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14BDCB-194E-4C25-FCF8-94299ED6B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CB3D5D-0558-ECE3-FD18-5BF005B921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B2CF8-54AB-BA2E-8434-0F8B899943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1523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Discuss- </a:t>
            </a:r>
            <a:r>
              <a:rPr lang="en-AU" sz="1600" i="1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If the 5 is moved to the 6, where should the 4 move to keep it balanced?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600" i="0" u="none" strike="noStrike" kern="1200" cap="none" spc="0" baseline="0">
              <a:solidFill>
                <a:srgbClr val="FF0000"/>
              </a:solidFill>
              <a:uFillTx/>
              <a:latin typeface="Arial"/>
              <a:cs typeface="Arial" pitchFamily="34"/>
            </a:endParaRP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1- reveals 5+4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2 – reveals 3+6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3 &amp; 4- reveals 5+4 and 3+6 under balance scales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5- reveals arrow from 5 to 6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6- reveals ? on weight on 4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7-reveals arrow from 4 to 3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8 &amp; 9- reveals equation on left              </a:t>
            </a:r>
            <a:r>
              <a:rPr lang="en-AU" sz="1600" b="1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Teacher note</a:t>
            </a: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: </a:t>
            </a:r>
            <a:r>
              <a:rPr lang="en-AU" sz="1600" b="0" i="1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the teacher can model the brackets by cupping their hands as if holding the 5+1 as they refer to it, and the same for 4-1. This echoes the brackets in the written equation.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10- reveals 3+6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0915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8D770-6193-19B6-ADD5-0093081A1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99DBA8-B1E6-5997-9CFB-3C29E12DA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3BE3CE-88FA-CD43-1D17-F073718E8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Discuss- </a:t>
            </a:r>
            <a:r>
              <a:rPr lang="en-AU" sz="1600" i="1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If the 5 is moved to the 6, where should the 4 move to keep it balanced?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600" i="0" u="none" strike="noStrike" kern="1200" cap="none" spc="0" baseline="0">
              <a:solidFill>
                <a:srgbClr val="FF0000"/>
              </a:solidFill>
              <a:uFillTx/>
              <a:latin typeface="Arial"/>
              <a:cs typeface="Arial" pitchFamily="34"/>
            </a:endParaRP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1- reveals 5+4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2 – reveals 3+6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3 &amp; 4- reveals 5+4 and 3+6 under balance scales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5- reveals arrow from 5 to 6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6- reveals ? on weight on 4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7-reveals arrow from 4 to 3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8 &amp; 9- reveals equation on left              </a:t>
            </a:r>
            <a:r>
              <a:rPr lang="en-AU" sz="1600" b="1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Teacher note</a:t>
            </a: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: </a:t>
            </a:r>
            <a:r>
              <a:rPr lang="en-AU" sz="1600" b="0" i="1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the teacher can model the brackets by cupping their hands as if holding the 5+1 as they refer to it, and the same for 4-1. This echoes the brackets in the written equation.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10- reveals 3+6</a:t>
            </a:r>
          </a:p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9656C-7ADE-F2E6-FC92-03CC9D9CC3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0389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B1C4E-1CF6-4892-C3EA-DB255DE12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A40D2-D006-C051-DC9B-D9F1AFF314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E4122C-BFF9-C424-104C-E5E7F9211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Discuss- </a:t>
            </a:r>
            <a:r>
              <a:rPr lang="en-AU" sz="1600" i="1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If the 3 is moved to the 1, where should the 6 move to keep it balanced?</a:t>
            </a:r>
          </a:p>
          <a:p>
            <a:endParaRPr lang="en-AU" i="1"/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1 &amp; 2- reveals 6+3 and 3+6 under balance scales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3- reveals arrow from 3 to 1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4 -reveals ? on weight on 6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5- reveals arrow from 6 to 8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6 &amp; 7- reveals equation on right        </a:t>
            </a:r>
            <a:r>
              <a:rPr lang="en-AU" sz="1600" b="1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Teacher note</a:t>
            </a: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: </a:t>
            </a:r>
            <a:r>
              <a:rPr lang="en-AU" sz="1600" b="0" i="1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the teacher can model the brackets by cupping their hands as if holding the 3-2 as they refer to it, and the same for 6+2. This echoes the brackets in the written equation.</a:t>
            </a:r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Click 8- reveals 6+3</a:t>
            </a:r>
          </a:p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594C8-F0E3-64B9-D28C-A9175EEDB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1566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F07DE-C88F-45FB-61D5-36D06593D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F3A7F8-0387-1D2B-068A-E0CBA86DD9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39462D-BCA8-FD79-5044-04FE5E9C4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0"/>
              <a:t>Shows arrows moved by decreasing and increasing numbers by same amount on one side to maintain equivalence.</a:t>
            </a:r>
          </a:p>
          <a:p>
            <a:r>
              <a:rPr lang="en-AU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27377-D93C-FAB1-9F49-5A9B950216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667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7340DE-D628-983E-E243-0A9BA2CD1C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0EF8CE-57C5-CE69-3F09-86A636B666A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aim of the game is to balance the sets of numbers.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If using picture cards, a King, Queen or Jack = 0 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lvl="0"/>
            <a:endParaRPr lang="en-AU" sz="1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76F58-8873-C9A8-6A33-EF12EB1B04B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658AAA4-CA7F-4B7F-A534-221809AB487F}" type="slidenum">
              <a:t>10</a:t>
            </a:fld>
            <a:endParaRPr lang="en-AU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It is Al’s turn to make a move. 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Which card do you think he might choose to 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discard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to try to balance his cards?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7493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discards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and flips over a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underneath.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He puts the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card to one side, and it is out of play.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His cards do not balance as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 + 10 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do not equal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9 + 4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On his next go he will try to balance the value of the cards on both sides. 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He could stop now with a score of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points, which is the difference between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, the total of each pair of cards. 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5020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Which card do you think he might choose to 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discard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to try to balance his cards?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On his next go, Al decides to carry on playing and he 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discards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card and flips over a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He puts the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card to one side, and it is out of play. 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600"/>
              </a:spcAft>
            </a:pP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His cards do not balance as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 + 10 </a:t>
            </a:r>
            <a:r>
              <a:rPr lang="en-AU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do not equal </a:t>
            </a:r>
            <a:r>
              <a:rPr lang="en-AU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 + 4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ts val="1200"/>
              </a:lnSpc>
              <a:spcAft>
                <a:spcPts val="800"/>
              </a:spcAft>
            </a:pP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Al could try to balance the value of the cards on both sides or stop with a score of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points, which is the difference between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800" b="1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8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, the total of each pair of cards. </a:t>
            </a:r>
            <a:endParaRPr lang="en-AU" sz="180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9099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6523E1F-2C07-9BFE-E12B-785BEA27CBA7}"/>
              </a:ext>
            </a:extLst>
          </p:cNvPr>
          <p:cNvSpPr/>
          <p:nvPr userDrawn="1"/>
        </p:nvSpPr>
        <p:spPr>
          <a:xfrm>
            <a:off x="1" y="5724255"/>
            <a:ext cx="12191999" cy="113374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22226-8112-B345-8400-2663AF95AA30}"/>
              </a:ext>
            </a:extLst>
          </p:cNvPr>
          <p:cNvSpPr/>
          <p:nvPr userDrawn="1"/>
        </p:nvSpPr>
        <p:spPr>
          <a:xfrm>
            <a:off x="1" y="1628800"/>
            <a:ext cx="12191999" cy="4095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7" name="Graphic 3">
            <a:extLst>
              <a:ext uri="{FF2B5EF4-FFF2-40B4-BE49-F238E27FC236}">
                <a16:creationId xmlns:a16="http://schemas.microsoft.com/office/drawing/2014/main" id="{EEDEFEFB-2C29-0CD5-CC75-45028BC8F815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36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6971249" cy="3852000"/>
          </a:xfrm>
        </p:spPr>
        <p:txBody>
          <a:bodyPr numCol="2" spcCol="468000"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8D9A4BC-2BB1-B4C9-433F-54495B68C2E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64945" y="1692000"/>
            <a:ext cx="324139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2EC4D4-6736-94F1-CB7B-EF955DEDD44E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4BE50-7303-0570-F651-0B594EE61D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736CE7-A4CA-F851-9E4B-0268F6BE78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6090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623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ble Placeholder 5">
            <a:extLst>
              <a:ext uri="{FF2B5EF4-FFF2-40B4-BE49-F238E27FC236}">
                <a16:creationId xmlns:a16="http://schemas.microsoft.com/office/drawing/2014/main" id="{FA98472D-486B-498A-D50E-32AF601538C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</p:spTree>
    <p:extLst>
      <p:ext uri="{BB962C8B-B14F-4D97-AF65-F5344CB8AC3E}">
        <p14:creationId xmlns:p14="http://schemas.microsoft.com/office/powerpoint/2010/main" val="348176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527207-12DA-E260-FE1E-B7DFF6F16B9E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EACDEE-B324-0328-C538-D18B0F3CFFC9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197612C-6EC9-4E05-62EA-553338434FE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586D0DB-467A-49D4-378A-64E7DB7D93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9510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76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735897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2038460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2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13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0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2303875"/>
            <a:ext cx="12191999" cy="2250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1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1999"/>
            <a:ext cx="10616398" cy="3852000"/>
          </a:xfrm>
        </p:spPr>
        <p:txBody>
          <a:bodyPr/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  <a:lvl6pPr>
              <a:spcAft>
                <a:spcPts val="800"/>
              </a:spcAft>
              <a:defRPr/>
            </a:lvl6pPr>
            <a:lvl7pPr>
              <a:spcAft>
                <a:spcPts val="800"/>
              </a:spcAft>
              <a:defRPr/>
            </a:lvl7pPr>
            <a:lvl8pPr>
              <a:spcAft>
                <a:spcPts val="800"/>
              </a:spcAft>
              <a:defRPr/>
            </a:lvl8pPr>
            <a:lvl9pPr>
              <a:spcAft>
                <a:spcPts val="800"/>
              </a:spcAft>
              <a:defRPr/>
            </a:lvl9pPr>
          </a:lstStyle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11957-4A74-A975-C0CA-8F433DBFEA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D20DA-08D2-9936-734C-E40EFDEFB65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0F852D-26A0-288B-A086-36AFF6182DBC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054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F975B4C-BAF5-E2EB-F9CA-8571039BF3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59135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A3734-3014-C979-22C7-AD2EFFBC081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25235-F086-DE87-717A-33956E1A76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D4565F-4100-A6E8-C161-9A32892BCCFB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20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92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9935" y="1692000"/>
            <a:ext cx="10616400" cy="38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9F384-E22A-4C04-2D3F-76823C040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5" name="Graphic 3">
            <a:extLst>
              <a:ext uri="{FF2B5EF4-FFF2-40B4-BE49-F238E27FC236}">
                <a16:creationId xmlns:a16="http://schemas.microsoft.com/office/drawing/2014/main" id="{D99D85C0-7AF8-386B-BFE0-F650B72ACC1B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5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98" r:id="rId2"/>
    <p:sldLayoutId id="2147483693" r:id="rId3"/>
    <p:sldLayoutId id="2147483696" r:id="rId4"/>
    <p:sldLayoutId id="2147483697" r:id="rId5"/>
    <p:sldLayoutId id="2147483699" r:id="rId6"/>
    <p:sldLayoutId id="2147483650" r:id="rId7"/>
    <p:sldLayoutId id="2147483662" r:id="rId8"/>
    <p:sldLayoutId id="2147483663" r:id="rId9"/>
    <p:sldLayoutId id="2147483665" r:id="rId10"/>
    <p:sldLayoutId id="2147483700" r:id="rId11"/>
    <p:sldLayoutId id="2147483694" r:id="rId12"/>
    <p:sldLayoutId id="2147483687" r:id="rId13"/>
    <p:sldLayoutId id="2147483655" r:id="rId14"/>
  </p:sldLayoutIdLst>
  <p:hf hdr="0"/>
  <p:txStyles>
    <p:titleStyle>
      <a:lvl1pPr algn="l" defTabSz="1218804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2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itchFamily="34" charset="0"/>
        <a:buNone/>
        <a:defRPr sz="1600" b="1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0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4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Symbol" panose="05050102010706020507" pitchFamily="18" charset="2"/>
        <a:buChar char="·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88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432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6pPr>
      <a:lvl7pPr marL="576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7pPr>
      <a:lvl8pPr marL="720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8pPr>
      <a:lvl9pPr marL="86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6.png"/><Relationship Id="rId10" Type="http://schemas.openxmlformats.org/officeDocument/2006/relationships/image" Target="../media/image40.png"/><Relationship Id="rId4" Type="http://schemas.openxmlformats.org/officeDocument/2006/relationships/image" Target="../media/image31.png"/><Relationship Id="rId9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dax.com/apps/math-balance/?srsltid=AfmBOorzgyxwvQoQMpkYR1feiCE6yuAoS2m6EjgwHRVJzkuwNdY5Y66q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dax.com/apps/math-balanc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A5346-6D1C-C289-4A0F-5EF93BD01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Algebra: Balancing act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79B7F-AC8A-CE86-5D2F-FB419F693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r>
              <a:rPr lang="en-AU"/>
              <a:t>Y2</a:t>
            </a:r>
            <a:r>
              <a:rPr lang="en-AU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9E4DB-88B8-7A5A-6FC5-CA6EDD27E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</a:t>
            </a:fld>
            <a:r>
              <a:rPr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53EF5-5C5D-42EE-4E30-6B570F4E2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437870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CF9F6-5833-BD75-BDEA-648F54AD155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The aim of the game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AE83CFED-7A6B-2830-E049-5974E770F687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rm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728D68F7-0E28-FF92-377B-C3590C6E62DF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rm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2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E8BDAF62-16FF-4D4C-B647-8F088797CD73}" type="slidenum">
              <a:rPr/>
              <a:t>10</a:t>
            </a:fld>
            <a:r>
              <a:rPr lang="en-AU" sz="12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9C7C27C6-095E-B04E-94CA-95BA5F136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838" y="1850608"/>
            <a:ext cx="1648050" cy="20957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3EB386AA-5647-A3AB-5B63-BE7DBE605B9F}"/>
              </a:ext>
            </a:extLst>
          </p:cNvPr>
          <p:cNvSpPr txBox="1"/>
          <p:nvPr/>
        </p:nvSpPr>
        <p:spPr>
          <a:xfrm>
            <a:off x="2846810" y="3929053"/>
            <a:ext cx="36420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4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</a:rPr>
              <a:t>Al</a:t>
            </a: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757C83D5-C157-18B5-5050-DF0BE1461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082" y="2241554"/>
            <a:ext cx="740362" cy="10287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5A6CDEC2-D512-B4CD-7D5A-1D88A4B62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13" y="4236830"/>
            <a:ext cx="5185418" cy="197672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30CA97C6-05FA-E6D5-062D-59917C02D1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0753" y="1945856"/>
            <a:ext cx="1676662" cy="190529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4799E7D-5670-0D11-DB11-D666F7C1D4CB}"/>
              </a:ext>
            </a:extLst>
          </p:cNvPr>
          <p:cNvSpPr txBox="1"/>
          <p:nvPr/>
        </p:nvSpPr>
        <p:spPr>
          <a:xfrm>
            <a:off x="9135684" y="3929053"/>
            <a:ext cx="5325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4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</a:rPr>
              <a:t>May</a:t>
            </a:r>
          </a:p>
        </p:txBody>
      </p:sp>
      <p:pic>
        <p:nvPicPr>
          <p:cNvPr id="19" name="Picture 10">
            <a:extLst>
              <a:ext uri="{FF2B5EF4-FFF2-40B4-BE49-F238E27FC236}">
                <a16:creationId xmlns:a16="http://schemas.microsoft.com/office/drawing/2014/main" id="{622ED1E2-6041-A5CC-4B82-747708A06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6822" y="2268179"/>
            <a:ext cx="740362" cy="10287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58A942C-B3A8-7323-FA94-006E0B7D04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6152" y="4231705"/>
            <a:ext cx="5132352" cy="20138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5C808-49AF-9B9D-B203-50525C9A9C5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C20C75-26DB-FA55-BA22-03CF96F70E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11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" name="Content Placeholder 5" descr="A set of cards&#10;&#10;AI-generated content may be incorrect.">
            <a:extLst>
              <a:ext uri="{FF2B5EF4-FFF2-40B4-BE49-F238E27FC236}">
                <a16:creationId xmlns:a16="http://schemas.microsoft.com/office/drawing/2014/main" id="{C58625F4-DB83-DA19-8B44-8FB84A1F1D1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208397" y="1435888"/>
            <a:ext cx="5775206" cy="48937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F33D925-B69B-0C54-10BB-7A50977585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0575" y="711200"/>
            <a:ext cx="10615613" cy="531813"/>
          </a:xfrm>
        </p:spPr>
        <p:txBody>
          <a:bodyPr/>
          <a:lstStyle/>
          <a:p>
            <a:pPr lvl="0"/>
            <a:r>
              <a:rPr lang="en-US"/>
              <a:t>Let’s watch Al play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9754A18-73CC-980F-6487-6F4797CCC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397" y="4118474"/>
            <a:ext cx="5775206" cy="221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5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BB97A-7B86-4A6B-AE04-AA5F85769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5338B-BFF4-C51E-C7CF-FA67DCDE4E8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6B7FEE-5C7D-96BA-A76B-DD3FD49DE60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12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" name="Content Placeholder 5" descr="A set of cards&#10;&#10;AI-generated content may be incorrect.">
            <a:extLst>
              <a:ext uri="{FF2B5EF4-FFF2-40B4-BE49-F238E27FC236}">
                <a16:creationId xmlns:a16="http://schemas.microsoft.com/office/drawing/2014/main" id="{0DF12819-C509-0064-7964-1A6A3197D07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208397" y="1447800"/>
            <a:ext cx="5775206" cy="4893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7C0EA8-ECA4-8996-D21C-8A06CD9B95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0575" y="711200"/>
            <a:ext cx="10615613" cy="531813"/>
          </a:xfrm>
        </p:spPr>
        <p:txBody>
          <a:bodyPr/>
          <a:lstStyle/>
          <a:p>
            <a:pPr lvl="0"/>
            <a:r>
              <a:rPr lang="en-US"/>
              <a:t>Discard and flip, or balanced?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5D51DF-6307-F9C3-82E3-D0057E215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397" y="4106079"/>
            <a:ext cx="5772243" cy="223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26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D1D11-BD58-2FE0-F6D5-50C8C4F4D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C00C8-DCAC-B076-C7F2-84ABAB92773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ED981C-0A65-147A-1F36-D87F810CCD8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13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" name="Content Placeholder 5" descr="A set of cards&#10;&#10;AI-generated content may be incorrect.">
            <a:extLst>
              <a:ext uri="{FF2B5EF4-FFF2-40B4-BE49-F238E27FC236}">
                <a16:creationId xmlns:a16="http://schemas.microsoft.com/office/drawing/2014/main" id="{D4B9EE51-B64F-8579-5045-415FC398416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208397" y="1447800"/>
            <a:ext cx="5775206" cy="4893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182653-C758-0870-DF8D-8FEBE66B8E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0575" y="711200"/>
            <a:ext cx="10615613" cy="531813"/>
          </a:xfrm>
        </p:spPr>
        <p:txBody>
          <a:bodyPr/>
          <a:lstStyle/>
          <a:p>
            <a:pPr lvl="0"/>
            <a:r>
              <a:rPr lang="en-US"/>
              <a:t>Discard and flip, or balanced?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D91551-5161-6077-17E5-5AF9799F5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895" y="4099560"/>
            <a:ext cx="5788645" cy="223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52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64AF0-358D-7FD5-644B-3D9CC75E7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1A0646-C2CE-B5C0-7307-14134835DD5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BDB687-B223-64A8-DA09-619625A7E67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14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F0004F-E20E-BB23-6D81-12A94DEB2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018" y="4109094"/>
            <a:ext cx="5775206" cy="222997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0B19FB7-1060-CA5D-6961-EA1BB7BFE1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0575" y="711200"/>
            <a:ext cx="10615613" cy="531813"/>
          </a:xfrm>
        </p:spPr>
        <p:txBody>
          <a:bodyPr/>
          <a:lstStyle/>
          <a:p>
            <a:pPr lvl="0"/>
            <a:r>
              <a:rPr lang="en-US"/>
              <a:t>Discard and flip, or balanced?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CA4182-1E7F-D3B8-BACF-1F536B5CB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6759" y="6348445"/>
            <a:ext cx="1025021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0CF9CD6-19C8-5334-97B8-25BAE74D14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066" y="1386840"/>
            <a:ext cx="3595394" cy="26505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2929A43-3935-DC86-55FF-E6FCFAD2FC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9606" y="4053814"/>
            <a:ext cx="5891618" cy="228062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115CC25-E083-505C-1C67-8701EDCDEE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195" y="1878915"/>
            <a:ext cx="816825" cy="112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07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BA969-26F4-4F2B-DDF4-0DFD7D082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4E2129-FF9E-01AE-638C-A3EC370BDE9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F6AAB6-F6EF-171D-311C-ED020B9A918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15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C74F7E-F30D-FD72-D5ED-7B30D181B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018" y="4109094"/>
            <a:ext cx="5775206" cy="222997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DEFE8FE-7406-C280-685F-7B196B2C10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0575" y="711200"/>
            <a:ext cx="10615613" cy="531813"/>
          </a:xfrm>
        </p:spPr>
        <p:txBody>
          <a:bodyPr/>
          <a:lstStyle/>
          <a:p>
            <a:pPr lvl="0"/>
            <a:r>
              <a:rPr lang="en-US"/>
              <a:t>Balanced cards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881FF7-35A1-EB6C-21AB-4CDBB98BB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6759" y="6348445"/>
            <a:ext cx="1025021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9DCD71F-D415-9BDA-0F71-F0B2493C8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066" y="1386840"/>
            <a:ext cx="3595394" cy="26505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5C5A398-7125-FEFD-19F6-FFB692692E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9606" y="4053814"/>
            <a:ext cx="5891618" cy="22806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D0C6DD-1D17-DD94-2DF2-590DF626D0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6759" y="4583948"/>
            <a:ext cx="902664" cy="12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0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CA49D-612F-D01F-E976-2FC409F39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2EE9F-0920-A37C-078F-1BE4A5D242C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AU"/>
              <a:t>How to play Card Balance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A4AB5D38-11ED-FF32-6C52-E2A9E76DFF33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E2ACF75B-7730-6A0F-A769-C9A67A0CB438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2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6F5A307B-883A-41AB-891C-555FA575B137}" type="slidenum">
              <a:rPr lang="en-AU" sz="10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Arial" pitchFamily="34"/>
              </a:rPr>
              <a:t>16</a:t>
            </a:fld>
            <a:r>
              <a:rPr lang="en-AU" sz="12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717C47F-628C-63EF-DCFF-84535A9854AB}"/>
              </a:ext>
            </a:extLst>
          </p:cNvPr>
          <p:cNvSpPr txBox="1">
            <a:spLocks/>
          </p:cNvSpPr>
          <p:nvPr/>
        </p:nvSpPr>
        <p:spPr>
          <a:xfrm>
            <a:off x="638175" y="1503157"/>
            <a:ext cx="10915650" cy="44183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71500" indent="-342900" fontAlgn="base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AU" sz="1800" kern="1200" dirty="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All players flip over the top card on their four card piles.</a:t>
            </a:r>
            <a:endParaRPr lang="en-AU" sz="1800" dirty="0">
              <a:solidFill>
                <a:srgbClr val="00000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71500" indent="-342900" fontAlgn="base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AU" sz="1800" kern="1200" dirty="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Players take turns to discard one of their top cards and flip over the card underneath. Each discarded card is out of play.</a:t>
            </a:r>
            <a:endParaRPr lang="en-AU" sz="1800" dirty="0">
              <a:solidFill>
                <a:srgbClr val="00000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71500" indent="-342900" fontAlgn="base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AU" sz="1800" kern="1200" dirty="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If their number cards balance, they put the equals sign in between their cards and their score is zero.</a:t>
            </a:r>
          </a:p>
          <a:p>
            <a:pPr marL="228600" fontAlgn="base">
              <a:spcAft>
                <a:spcPts val="800"/>
              </a:spcAft>
              <a:tabLst>
                <a:tab pos="457200" algn="l"/>
              </a:tabLst>
            </a:pPr>
            <a:endParaRPr lang="en-AU" sz="800" kern="1200" dirty="0">
              <a:solidFill>
                <a:srgbClr val="000000"/>
              </a:solidFill>
              <a:effectLst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895198" lvl="1" indent="-285750" fontAlgn="base">
              <a:buFont typeface="Arial" panose="020B0604020202020204" pitchFamily="34" charset="0"/>
              <a:buChar char="•"/>
            </a:pPr>
            <a:r>
              <a:rPr lang="en-AU" sz="1800" dirty="0"/>
              <a:t>The number cards = the number value</a:t>
            </a:r>
          </a:p>
          <a:p>
            <a:pPr marL="895198" lvl="1" indent="-285750" fontAlgn="base">
              <a:buFont typeface="Arial" panose="020B0604020202020204" pitchFamily="34" charset="0"/>
              <a:buChar char="•"/>
            </a:pPr>
            <a:r>
              <a:rPr lang="en-AU" sz="1800" dirty="0"/>
              <a:t>An ace = 1</a:t>
            </a:r>
          </a:p>
          <a:p>
            <a:pPr marL="895198" lvl="1" indent="-285750" fontAlgn="base">
              <a:buFont typeface="Arial" panose="020B0604020202020204" pitchFamily="34" charset="0"/>
              <a:buChar char="•"/>
            </a:pPr>
            <a:r>
              <a:rPr lang="en-AU" sz="1800" dirty="0"/>
              <a:t>A picture card (King, Queen or Jack) = 0</a:t>
            </a:r>
          </a:p>
          <a:p>
            <a:pPr marL="228600" fontAlgn="base">
              <a:spcAft>
                <a:spcPts val="800"/>
              </a:spcAft>
              <a:tabLst>
                <a:tab pos="457200" algn="l"/>
              </a:tabLst>
            </a:pPr>
            <a:endParaRPr lang="en-AU" sz="800" dirty="0">
              <a:solidFill>
                <a:srgbClr val="00000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71500" indent="-342900" fontAlgn="base">
              <a:spcAft>
                <a:spcPts val="80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en-AU" sz="1800" kern="1200" dirty="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The game ends when all players have balanced their cards </a:t>
            </a:r>
            <a:r>
              <a:rPr lang="en-AU" sz="1800" b="1" kern="1200" dirty="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or </a:t>
            </a:r>
            <a:r>
              <a:rPr lang="en-AU" sz="1800" kern="1200" dirty="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have no more cards left to flip over. </a:t>
            </a:r>
            <a:endParaRPr lang="en-AU" sz="1800" dirty="0">
              <a:solidFill>
                <a:srgbClr val="00000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71500" indent="-342900" fontAlgn="base">
              <a:spcAft>
                <a:spcPts val="80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en-AU" sz="1800" kern="120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At the end of the game, a player’s score is the </a:t>
            </a:r>
            <a:r>
              <a:rPr lang="en-AU" sz="1800" b="1" kern="120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difference</a:t>
            </a:r>
            <a:r>
              <a:rPr lang="en-AU" sz="1800" kern="120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 between their two pairs of cards. </a:t>
            </a:r>
            <a:endParaRPr lang="en-AU" sz="1800">
              <a:solidFill>
                <a:srgbClr val="00000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71500" indent="-342900" fontAlgn="base">
              <a:spcAft>
                <a:spcPts val="80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en-AU" sz="1800" kern="1200" dirty="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The lowest score over three games wins. </a:t>
            </a:r>
            <a:endParaRPr lang="en-AU" sz="1800" dirty="0">
              <a:solidFill>
                <a:srgbClr val="00000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800"/>
              </a:spcAft>
            </a:pPr>
            <a:endParaRPr lang="en-AU" sz="800" kern="1200" dirty="0">
              <a:solidFill>
                <a:srgbClr val="000000"/>
              </a:solidFill>
              <a:effectLst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fontAlgn="base">
              <a:spcAft>
                <a:spcPts val="800"/>
              </a:spcAft>
            </a:pPr>
            <a:r>
              <a:rPr lang="en-AU" sz="1800" kern="1200" dirty="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As you model the game in the slides, invite students to work out the totals of the cards on each slide, to see if they are equivalent and balance. </a:t>
            </a:r>
            <a:endParaRPr lang="en-AU" sz="1800" dirty="0">
              <a:solidFill>
                <a:srgbClr val="00000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800"/>
              </a:spcAft>
              <a:buNone/>
            </a:pPr>
            <a:r>
              <a:rPr lang="en-US" sz="1800" kern="1200" dirty="0">
                <a:solidFill>
                  <a:srgbClr val="000000"/>
                </a:solidFill>
                <a:effectLst/>
                <a:ea typeface="Cambria" panose="02040503050406030204" pitchFamily="18" charset="0"/>
                <a:cs typeface="Arial" panose="020B0604020202020204" pitchFamily="34" charset="0"/>
              </a:rPr>
              <a:t> </a:t>
            </a:r>
            <a:endParaRPr lang="en-AU" sz="1800" dirty="0">
              <a:solidFill>
                <a:srgbClr val="00000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256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EA1D5-E8A0-F187-810F-DDA44EAFF2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6018" y="2928228"/>
            <a:ext cx="10872581" cy="1001542"/>
          </a:xfrm>
        </p:spPr>
        <p:txBody>
          <a:bodyPr/>
          <a:lstStyle/>
          <a:p>
            <a:pPr lvl="0"/>
            <a:r>
              <a:rPr lang="en-AU"/>
              <a:t>Task 3 • Balancing blocks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C74B3A-0ACB-00E1-0EC2-DFF2D504F268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EEC487E1-31D3-46FB-A03B-E5DFF5C9BCB2}" type="slidenum">
              <a:rPr/>
              <a:t>17</a:t>
            </a:fld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C0FC7-2714-2FC0-A10A-65747096B32E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EC3DE-4058-4069-5615-3FD4D254D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7D726-77EC-81D0-4D9A-A69E322AD0D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Some blocks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BC56C8-AEDB-BBCB-E5C3-7413AECE5CAB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rm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FFD3B-7797-5744-5ED1-29C30B9ED74D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rm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2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06D1DB98-8FD9-4F5C-83A1-4F6F3F2907CB}" type="slidenum">
              <a:rPr lang="en-AU" sz="12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18</a:t>
            </a:fld>
            <a:r>
              <a:rPr lang="en-AU" sz="12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1AF3AB-0F11-F79F-4C1F-16F1CF1A9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807" y="1904787"/>
            <a:ext cx="1533739" cy="15242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7AD1F08-E4DF-6B28-8751-4E1CA6213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552" y="3479960"/>
            <a:ext cx="895566" cy="20517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7E057E-C41D-8516-1BF4-8C918F4E3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457" y="4008551"/>
            <a:ext cx="1379645" cy="1344827"/>
          </a:xfrm>
          <a:prstGeom prst="rect">
            <a:avLst/>
          </a:prstGeom>
        </p:spPr>
      </p:pic>
      <p:pic>
        <p:nvPicPr>
          <p:cNvPr id="15" name="Content Placeholder 22">
            <a:extLst>
              <a:ext uri="{FF2B5EF4-FFF2-40B4-BE49-F238E27FC236}">
                <a16:creationId xmlns:a16="http://schemas.microsoft.com/office/drawing/2014/main" id="{5A4C41EE-B1ED-6359-E7AA-24A6BF562E7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5"/>
          <a:stretch>
            <a:fillRect/>
          </a:stretch>
        </p:blipFill>
        <p:spPr>
          <a:xfrm>
            <a:off x="5519363" y="1927130"/>
            <a:ext cx="1710313" cy="82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100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73CC8-6D9C-F33B-7B68-49F3FDAB7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BFA28-F5AD-48B5-07BE-CA16E1365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How many green balls won’t balance?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DCC265-9064-6E28-6ED3-0DF33D186F6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DA7449-4572-596F-8409-4123321B69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19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23" name="Content Placeholder 5">
            <a:extLst>
              <a:ext uri="{FF2B5EF4-FFF2-40B4-BE49-F238E27FC236}">
                <a16:creationId xmlns:a16="http://schemas.microsoft.com/office/drawing/2014/main" id="{0670D62C-470D-9E0B-3381-E1C2B8A83F4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70741" y="2395786"/>
            <a:ext cx="4812150" cy="118574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D6EAD5B-5E59-C491-2011-3D4F392A317E}"/>
              </a:ext>
            </a:extLst>
          </p:cNvPr>
          <p:cNvSpPr txBox="1"/>
          <p:nvPr/>
        </p:nvSpPr>
        <p:spPr>
          <a:xfrm>
            <a:off x="2475224" y="1593682"/>
            <a:ext cx="7010400" cy="830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399" b="1"/>
              <a:t>Two green balls weigh the same as a cube.</a:t>
            </a:r>
          </a:p>
          <a:p>
            <a:endParaRPr lang="en-AU" sz="2399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B8DCB69-7A2A-3FE6-B903-BAA3A045B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53" y="4169829"/>
            <a:ext cx="4666846" cy="18603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1DA43C5-6CD0-E45A-BE4D-191A9FD51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207" y="4190153"/>
            <a:ext cx="4665128" cy="18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8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85D66-CA9C-A52A-AD1D-9DCFF13A46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6018" y="2928228"/>
            <a:ext cx="10125516" cy="1001542"/>
          </a:xfrm>
        </p:spPr>
        <p:txBody>
          <a:bodyPr/>
          <a:lstStyle/>
          <a:p>
            <a:pPr lvl="0"/>
            <a:r>
              <a:rPr lang="en-AU"/>
              <a:t>Task 1 • Balancing numbers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1628CF-3F51-0EB3-1EAC-19463E15451E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0EE38B32-C726-43D4-9E77-B7305E1BD44E}" type="slidenum">
              <a:rPr lang="en-AU" sz="10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Arial" pitchFamily="34"/>
              </a:rPr>
              <a:t>2</a:t>
            </a:fld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26B13D-33AE-3EDD-8DEE-1FB19445214B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E145C-EC0F-7073-79D5-803E7B2A7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5072A-BBB8-245E-F525-183CC5C12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How many orange cylinders won’t balance?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87E0DF-08F9-7B78-FA38-A41288CD36D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A5C04D-928A-D6D8-AE79-A1BA1C3C916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20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11C6D0-8B5E-BD92-D85E-A6774A50C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75655">
            <a:off x="4460036" y="2006013"/>
            <a:ext cx="621264" cy="5921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618FC7-9349-8685-53EC-FC391B8692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0741" y="1514809"/>
            <a:ext cx="5035732" cy="206672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0125D6-4124-6382-9942-E302B22DEB07}"/>
              </a:ext>
            </a:extLst>
          </p:cNvPr>
          <p:cNvSpPr txBox="1"/>
          <p:nvPr/>
        </p:nvSpPr>
        <p:spPr>
          <a:xfrm>
            <a:off x="4250684" y="1592263"/>
            <a:ext cx="7476260" cy="461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399" b="1"/>
              <a:t>Three orange cylinders weigh the same as a cube.</a:t>
            </a:r>
            <a:endParaRPr lang="en-AU" sz="2399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F9FBBC3-ABB6-4C0E-37FC-FCF2FFA70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53" y="4169829"/>
            <a:ext cx="4666846" cy="18603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8C80288-80D9-954E-BDFF-2D9B9A0762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1207" y="4190153"/>
            <a:ext cx="4665128" cy="18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95C54-B3C8-6105-05E2-B37426207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Balance the blocks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0ECEE-3681-B4D8-99E7-350516113A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207BD4-91E3-F996-7E3D-27CD2F07534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21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DB676E-F0F9-F1E3-3B4B-445901F80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65" y="2379246"/>
            <a:ext cx="4675691" cy="115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8BA97E-E42F-1FE6-9FA1-3CFCB174E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63" y="3900754"/>
            <a:ext cx="4898340" cy="20126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DB6C92-B5F9-0A12-DE7B-496EB5D4C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600" y="2790967"/>
            <a:ext cx="4392735" cy="210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4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EF226-1FA6-9728-4BD0-EED9E6FC6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AU" sz="3200" b="1" i="0" u="none" strike="noStrike" kern="1200" cap="none" spc="0" normalizeH="0" baseline="0" noProof="0">
                <a:ln>
                  <a:noFill/>
                </a:ln>
                <a:solidFill>
                  <a:srgbClr val="FC940B"/>
                </a:solidFill>
                <a:effectLst/>
                <a:uLnTx/>
                <a:uFillTx/>
                <a:latin typeface="Arial"/>
                <a:ea typeface="+mj-ea"/>
                <a:cs typeface="Arial" pitchFamily="34" charset="0"/>
              </a:rPr>
              <a:t>Blocks that balance</a:t>
            </a:r>
            <a:endParaRPr lang="en-AU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907347-846B-8434-B16B-8BA0119DEAB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790722" y="2087426"/>
            <a:ext cx="10615613" cy="3835073"/>
          </a:xfrm>
          <a:prstGeom prst="rect">
            <a:avLst/>
          </a:prstGeom>
        </p:spPr>
      </p:pic>
      <p:pic>
        <p:nvPicPr>
          <p:cNvPr id="24" name="Picture 24">
            <a:extLst>
              <a:ext uri="{FF2B5EF4-FFF2-40B4-BE49-F238E27FC236}">
                <a16:creationId xmlns:a16="http://schemas.microsoft.com/office/drawing/2014/main" id="{F4BA469C-DEFE-1323-CBFF-1F6351627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412" y="1771588"/>
            <a:ext cx="693634" cy="6611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8">
            <a:extLst>
              <a:ext uri="{FF2B5EF4-FFF2-40B4-BE49-F238E27FC236}">
                <a16:creationId xmlns:a16="http://schemas.microsoft.com/office/drawing/2014/main" id="{4CA24101-31AA-7145-3C34-C064F0DBF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288" y="1855192"/>
            <a:ext cx="477856" cy="4657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8">
            <a:extLst>
              <a:ext uri="{FF2B5EF4-FFF2-40B4-BE49-F238E27FC236}">
                <a16:creationId xmlns:a16="http://schemas.microsoft.com/office/drawing/2014/main" id="{8B7F9914-050C-6430-2858-2D54E674A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518" y="1854904"/>
            <a:ext cx="477856" cy="4657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24">
            <a:extLst>
              <a:ext uri="{FF2B5EF4-FFF2-40B4-BE49-F238E27FC236}">
                <a16:creationId xmlns:a16="http://schemas.microsoft.com/office/drawing/2014/main" id="{8AFAE1E4-8031-7970-032F-6CBBB1AD0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405" y="4447411"/>
            <a:ext cx="693634" cy="6611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203FF8-5EB8-ECAB-23C3-01F2BD3DE7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1721" y="4303457"/>
            <a:ext cx="308947" cy="772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5B0457-119C-ED32-69DB-4FF27B01F9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6718">
            <a:off x="10122953" y="4285500"/>
            <a:ext cx="469433" cy="8230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FD007E-4DE6-6BF2-6DEC-4AB9A78DA3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51934" y="3616331"/>
            <a:ext cx="333791" cy="7647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BB3018A-F9BB-644C-958C-6ED2186842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3894" y="4711865"/>
            <a:ext cx="766870" cy="342948"/>
          </a:xfrm>
          <a:prstGeom prst="rect">
            <a:avLst/>
          </a:prstGeom>
        </p:spPr>
      </p:pic>
      <p:pic>
        <p:nvPicPr>
          <p:cNvPr id="17" name="Picture 28">
            <a:extLst>
              <a:ext uri="{FF2B5EF4-FFF2-40B4-BE49-F238E27FC236}">
                <a16:creationId xmlns:a16="http://schemas.microsoft.com/office/drawing/2014/main" id="{88BFCFB6-59A9-DB16-438D-9706658D4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2931" y="4537703"/>
            <a:ext cx="477856" cy="4657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28">
            <a:extLst>
              <a:ext uri="{FF2B5EF4-FFF2-40B4-BE49-F238E27FC236}">
                <a16:creationId xmlns:a16="http://schemas.microsoft.com/office/drawing/2014/main" id="{015FEDBB-F2EB-7350-659C-234660F3B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3846" y="4546698"/>
            <a:ext cx="477856" cy="4657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28">
            <a:extLst>
              <a:ext uri="{FF2B5EF4-FFF2-40B4-BE49-F238E27FC236}">
                <a16:creationId xmlns:a16="http://schemas.microsoft.com/office/drawing/2014/main" id="{19D06AD4-3A25-74F0-98D6-A517C170F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1702" y="4531949"/>
            <a:ext cx="477856" cy="4657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Picture 28">
            <a:extLst>
              <a:ext uri="{FF2B5EF4-FFF2-40B4-BE49-F238E27FC236}">
                <a16:creationId xmlns:a16="http://schemas.microsoft.com/office/drawing/2014/main" id="{9EFFC303-22EF-A79A-04DB-0EF2B8BCE8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744814">
            <a:off x="4222774" y="4105261"/>
            <a:ext cx="477856" cy="4657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9E40652-CAF6-6273-1943-7DB93A2EE8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7800" y="1639668"/>
            <a:ext cx="308947" cy="7723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65CDD55-7937-DC6B-52BD-A599E8AC76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34744" y="2065888"/>
            <a:ext cx="968170" cy="3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35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F40A-DD3C-0788-1126-5EDD0CAC1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196FB-48AF-7541-9B3A-38947B9EC9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6018" y="2928228"/>
            <a:ext cx="10872581" cy="1001542"/>
          </a:xfrm>
        </p:spPr>
        <p:txBody>
          <a:bodyPr/>
          <a:lstStyle/>
          <a:p>
            <a:pPr lvl="0"/>
            <a:r>
              <a:rPr lang="en-AU"/>
              <a:t>Task 4 • Finding equivalence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95DE1E-F68B-E2FB-0750-BD0403D36521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EEC487E1-31D3-46FB-A03B-E5DFF5C9BCB2}" type="slidenum">
              <a:rPr/>
              <a:t>23</a:t>
            </a:fld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FBFB5-70CB-5B5E-4D3B-2CA7B21F8E3C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266852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83494-25D7-94D9-CEF2-774651043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9F14A-546A-F9DD-C37B-DFBC3E80C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hlinkClick r:id="rId3"/>
              </a:rPr>
              <a:t>Virtual maths balance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CEFF1-BEFB-A895-DD12-638E4E88264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881D71-C099-0A7D-998D-26CEBFB109E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24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B82EF82-6245-8472-2CD0-B89D5C0A618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1711020" y="1662041"/>
            <a:ext cx="8769959" cy="385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04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7ADFE-A1D6-2476-B155-B4F04558C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4F3E0-0A14-38A0-1D33-958A832E5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hlinkClick r:id="rId3"/>
              </a:rPr>
              <a:t>Virtual maths balance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FA8349-0F17-C8B4-613E-E30A559DC16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AAB8E0-6176-EB7A-65B3-C777F5889EA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20CEA9A-BAC2-D3ED-74A0-2C3E935B653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1711020" y="1662041"/>
            <a:ext cx="8769959" cy="385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38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A0901-9B3A-01B4-E027-B5420A5FD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A49FB-5104-F785-F825-F4DE8FBF5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Balancing numbers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EA6110-FD2A-BD0D-067A-DECAA56F48F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8D844-FB89-E6E5-7B05-61877AB0165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4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863DAB4-EE54-E95E-6BAD-ACEF9EF04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0831" y="5179748"/>
            <a:ext cx="4221480" cy="10267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D3FB2B-EB57-3ABA-74C7-F10EB7E1F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1364" y="2580314"/>
            <a:ext cx="7809271" cy="587588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2AC7299E-3DED-47D5-6216-015732D3FA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3967" y="2902003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BD0EB9F0-E864-0724-FCD7-654652489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7755" y="2902003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53B9EB18-891F-7782-BDB4-6D77D6A48C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983" y="2902003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C4FBAB9B-803A-B28D-C036-1B1E9ECB50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310" y="2897299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Content Placeholder 8">
            <a:extLst>
              <a:ext uri="{FF2B5EF4-FFF2-40B4-BE49-F238E27FC236}">
                <a16:creationId xmlns:a16="http://schemas.microsoft.com/office/drawing/2014/main" id="{59EE4469-9231-B76C-518A-4BDD1352B89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/>
          <a:stretch>
            <a:fillRect/>
          </a:stretch>
        </p:blipFill>
        <p:spPr>
          <a:xfrm>
            <a:off x="5889431" y="2622544"/>
            <a:ext cx="344279" cy="3016885"/>
          </a:xfrm>
          <a:prstGeom prst="rect">
            <a:avLst/>
          </a:prstGeom>
        </p:spPr>
      </p:pic>
      <p:sp>
        <p:nvSpPr>
          <p:cNvPr id="19" name="TextBox 11">
            <a:extLst>
              <a:ext uri="{FF2B5EF4-FFF2-40B4-BE49-F238E27FC236}">
                <a16:creationId xmlns:a16="http://schemas.microsoft.com/office/drawing/2014/main" id="{759E3F87-58D7-931F-4C92-FF900AE5ED10}"/>
              </a:ext>
            </a:extLst>
          </p:cNvPr>
          <p:cNvSpPr txBox="1"/>
          <p:nvPr/>
        </p:nvSpPr>
        <p:spPr>
          <a:xfrm>
            <a:off x="3502572" y="1592263"/>
            <a:ext cx="1860328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4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5 + 4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53C985E-88EC-2AFD-2947-A08D51E9DAD5}"/>
              </a:ext>
            </a:extLst>
          </p:cNvPr>
          <p:cNvSpPr txBox="1"/>
          <p:nvPr/>
        </p:nvSpPr>
        <p:spPr>
          <a:xfrm>
            <a:off x="5362903" y="1618910"/>
            <a:ext cx="1466194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4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=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217A5DF1-F55A-B649-93E9-AA91375609BD}"/>
              </a:ext>
            </a:extLst>
          </p:cNvPr>
          <p:cNvSpPr txBox="1"/>
          <p:nvPr/>
        </p:nvSpPr>
        <p:spPr>
          <a:xfrm>
            <a:off x="6829095" y="1592263"/>
            <a:ext cx="2165125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4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3 + 6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2A13C3C0-A291-FB45-5002-C9601D6F3D55}"/>
              </a:ext>
            </a:extLst>
          </p:cNvPr>
          <p:cNvSpPr/>
          <p:nvPr/>
        </p:nvSpPr>
        <p:spPr>
          <a:xfrm>
            <a:off x="3906599" y="2791504"/>
            <a:ext cx="306254" cy="148862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584F84-6A78-931C-9B31-8E98977BDFCD}"/>
              </a:ext>
            </a:extLst>
          </p:cNvPr>
          <p:cNvSpPr txBox="1"/>
          <p:nvPr/>
        </p:nvSpPr>
        <p:spPr>
          <a:xfrm>
            <a:off x="3778186" y="3855245"/>
            <a:ext cx="127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2400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5 + 4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6D65FD-718D-7127-3342-8C6A0B3ED9D0}"/>
              </a:ext>
            </a:extLst>
          </p:cNvPr>
          <p:cNvSpPr txBox="1"/>
          <p:nvPr/>
        </p:nvSpPr>
        <p:spPr>
          <a:xfrm>
            <a:off x="3015837" y="4296505"/>
            <a:ext cx="2728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2400">
                <a:solidFill>
                  <a:srgbClr val="FF0000"/>
                </a:solidFill>
                <a:latin typeface="Arial"/>
                <a:cs typeface="Arial" pitchFamily="34"/>
              </a:rPr>
              <a:t>(</a:t>
            </a:r>
            <a:r>
              <a:rPr lang="en-AU" sz="2400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5 </a:t>
            </a:r>
            <a:r>
              <a:rPr lang="en-AU" sz="240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+ 1) </a:t>
            </a:r>
            <a:r>
              <a:rPr lang="en-AU" sz="2400">
                <a:solidFill>
                  <a:srgbClr val="0070C0"/>
                </a:solidFill>
                <a:latin typeface="Arial"/>
                <a:cs typeface="Arial" pitchFamily="34"/>
              </a:rPr>
              <a:t>+</a:t>
            </a:r>
            <a:r>
              <a:rPr lang="en-AU" sz="2400">
                <a:solidFill>
                  <a:srgbClr val="FF0000"/>
                </a:solidFill>
                <a:latin typeface="Arial"/>
                <a:cs typeface="Arial" pitchFamily="34"/>
              </a:rPr>
              <a:t> (</a:t>
            </a:r>
            <a:r>
              <a:rPr lang="en-AU" sz="2400">
                <a:solidFill>
                  <a:srgbClr val="0070C0"/>
                </a:solidFill>
                <a:latin typeface="Arial"/>
                <a:cs typeface="Arial" pitchFamily="34"/>
              </a:rPr>
              <a:t>4</a:t>
            </a:r>
            <a:r>
              <a:rPr lang="en-AU" sz="2400">
                <a:solidFill>
                  <a:srgbClr val="FF0000"/>
                </a:solidFill>
                <a:latin typeface="Arial"/>
                <a:cs typeface="Arial" pitchFamily="34"/>
              </a:rPr>
              <a:t> - 1)</a:t>
            </a:r>
            <a:endParaRPr lang="en-AU" sz="2400">
              <a:solidFill>
                <a:srgbClr val="0070C0"/>
              </a:solidFill>
              <a:latin typeface="Arial"/>
              <a:cs typeface="Arial" pitchFamily="3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DD4187-9AA9-208C-2395-8E7341579C81}"/>
              </a:ext>
            </a:extLst>
          </p:cNvPr>
          <p:cNvSpPr txBox="1"/>
          <p:nvPr/>
        </p:nvSpPr>
        <p:spPr>
          <a:xfrm>
            <a:off x="3897825" y="4756544"/>
            <a:ext cx="102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6 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+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3</a:t>
            </a:r>
            <a:endParaRPr lang="en-AU">
              <a:solidFill>
                <a:srgbClr val="0070C0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E0C08B1-0888-1F7B-AF42-B828B9AA8E6F}"/>
              </a:ext>
            </a:extLst>
          </p:cNvPr>
          <p:cNvSpPr/>
          <p:nvPr/>
        </p:nvSpPr>
        <p:spPr>
          <a:xfrm rot="10800000">
            <a:off x="4643856" y="2789186"/>
            <a:ext cx="306254" cy="148862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5F2827-05BE-1239-6104-C97C9BF15943}"/>
              </a:ext>
            </a:extLst>
          </p:cNvPr>
          <p:cNvSpPr txBox="1"/>
          <p:nvPr/>
        </p:nvSpPr>
        <p:spPr>
          <a:xfrm>
            <a:off x="7062271" y="3855549"/>
            <a:ext cx="1389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2400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3 + 6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F8E02F-5950-A97E-4F95-429E787609CC}"/>
              </a:ext>
            </a:extLst>
          </p:cNvPr>
          <p:cNvSpPr txBox="1"/>
          <p:nvPr/>
        </p:nvSpPr>
        <p:spPr>
          <a:xfrm>
            <a:off x="7311153" y="4748361"/>
            <a:ext cx="10063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 pitchFamily="34"/>
              </a:rPr>
              <a:t>3 + 6 </a:t>
            </a:r>
            <a:endParaRPr lang="en-AU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C6369B-20AE-8408-14BB-E0A674C3B483}"/>
              </a:ext>
            </a:extLst>
          </p:cNvPr>
          <p:cNvSpPr txBox="1"/>
          <p:nvPr/>
        </p:nvSpPr>
        <p:spPr>
          <a:xfrm>
            <a:off x="4432736" y="3283479"/>
            <a:ext cx="35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9349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6" grpId="0" animBg="1"/>
      <p:bldP spid="23" grpId="0"/>
      <p:bldP spid="24" grpId="0"/>
      <p:bldP spid="25" grpId="0"/>
      <p:bldP spid="7" grpId="0" animBg="1"/>
      <p:bldP spid="3" grpId="0"/>
      <p:bldP spid="10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6707D-8D51-2F5E-E377-965E0EC6C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B7D8E-40EE-3A29-2F11-A3A5E9201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Balancing numbers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A44317-A24D-F0E7-49EC-9F3F9E05E63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12C262-7279-63A2-ED05-5BE4C08872E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5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30" name="Content Placeholder 8">
            <a:extLst>
              <a:ext uri="{FF2B5EF4-FFF2-40B4-BE49-F238E27FC236}">
                <a16:creationId xmlns:a16="http://schemas.microsoft.com/office/drawing/2014/main" id="{897E6E64-E0C0-EA71-A4DA-E2DE4A18A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453" y="1639791"/>
            <a:ext cx="8903368" cy="465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89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3AA17-2DD5-1504-125D-A1120CB25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FE9F0-8933-D18D-0826-F7D0E438A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Keeping it balanced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68FBC5-0E10-DD40-6F64-4FE1A59AA30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B44DF-80C8-CA07-A335-B54491FF0C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6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CD6E761-A03D-8875-7909-90743902D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0831" y="5179748"/>
            <a:ext cx="4221480" cy="10267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133534-200B-5DF6-0A3F-B784CD97F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1364" y="2580314"/>
            <a:ext cx="7809271" cy="587588"/>
          </a:xfrm>
          <a:prstGeom prst="rect">
            <a:avLst/>
          </a:prstGeom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75DFAD40-2119-7DB3-C945-7BF1BFAA7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9930" y="2897299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Content Placeholder 8">
            <a:extLst>
              <a:ext uri="{FF2B5EF4-FFF2-40B4-BE49-F238E27FC236}">
                <a16:creationId xmlns:a16="http://schemas.microsoft.com/office/drawing/2014/main" id="{DB9F29D6-3B3A-C137-9256-4F595A67E8B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/>
          <a:stretch>
            <a:fillRect/>
          </a:stretch>
        </p:blipFill>
        <p:spPr>
          <a:xfrm>
            <a:off x="5889431" y="2622544"/>
            <a:ext cx="344279" cy="3016885"/>
          </a:xfrm>
          <a:prstGeom prst="rect">
            <a:avLst/>
          </a:prstGeom>
        </p:spPr>
      </p:pic>
      <p:sp>
        <p:nvSpPr>
          <p:cNvPr id="19" name="TextBox 11">
            <a:extLst>
              <a:ext uri="{FF2B5EF4-FFF2-40B4-BE49-F238E27FC236}">
                <a16:creationId xmlns:a16="http://schemas.microsoft.com/office/drawing/2014/main" id="{79555A72-89FF-DAC0-1DC0-6EF6D302E058}"/>
              </a:ext>
            </a:extLst>
          </p:cNvPr>
          <p:cNvSpPr txBox="1"/>
          <p:nvPr/>
        </p:nvSpPr>
        <p:spPr>
          <a:xfrm>
            <a:off x="3502572" y="1592263"/>
            <a:ext cx="1860328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4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6 + 3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E5AE32D8-F150-828B-977E-D05AE05D2155}"/>
              </a:ext>
            </a:extLst>
          </p:cNvPr>
          <p:cNvSpPr txBox="1"/>
          <p:nvPr/>
        </p:nvSpPr>
        <p:spPr>
          <a:xfrm>
            <a:off x="5362903" y="1618910"/>
            <a:ext cx="1466194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4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=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5DC903BF-C117-7543-D4F6-89CCC16B83BC}"/>
              </a:ext>
            </a:extLst>
          </p:cNvPr>
          <p:cNvSpPr txBox="1"/>
          <p:nvPr/>
        </p:nvSpPr>
        <p:spPr>
          <a:xfrm>
            <a:off x="6829095" y="1592263"/>
            <a:ext cx="2165125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4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3 + 6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E70D7ED-1064-A281-A54F-31AEC625BCF1}"/>
              </a:ext>
            </a:extLst>
          </p:cNvPr>
          <p:cNvSpPr txBox="1"/>
          <p:nvPr/>
        </p:nvSpPr>
        <p:spPr>
          <a:xfrm>
            <a:off x="7235738" y="4756544"/>
            <a:ext cx="102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1 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+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8</a:t>
            </a:r>
            <a:endParaRPr lang="en-AU">
              <a:solidFill>
                <a:srgbClr val="0070C0"/>
              </a:solidFill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73AC2C79-9093-A21B-0099-6B87929F0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827" y="2902003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30BA3640-07AE-BFFF-A418-096D235DDB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8275" y="2902003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2CBBE95-B03B-5DE0-172C-A712479BBBE8}"/>
              </a:ext>
            </a:extLst>
          </p:cNvPr>
          <p:cNvSpPr txBox="1"/>
          <p:nvPr/>
        </p:nvSpPr>
        <p:spPr>
          <a:xfrm>
            <a:off x="7062271" y="3855549"/>
            <a:ext cx="1389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2400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3 + 6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76367D-2021-447A-622D-15C07D4C6F50}"/>
              </a:ext>
            </a:extLst>
          </p:cNvPr>
          <p:cNvSpPr txBox="1"/>
          <p:nvPr/>
        </p:nvSpPr>
        <p:spPr>
          <a:xfrm>
            <a:off x="6435527" y="4296505"/>
            <a:ext cx="2728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2400">
                <a:solidFill>
                  <a:srgbClr val="FF0000"/>
                </a:solidFill>
                <a:latin typeface="Arial"/>
                <a:cs typeface="Arial" pitchFamily="34"/>
              </a:rPr>
              <a:t>(</a:t>
            </a:r>
            <a:r>
              <a:rPr lang="en-AU" sz="2400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3 </a:t>
            </a:r>
            <a:r>
              <a:rPr lang="en-AU" sz="240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- 2) </a:t>
            </a:r>
            <a:r>
              <a:rPr lang="en-AU" sz="2400">
                <a:solidFill>
                  <a:srgbClr val="0070C0"/>
                </a:solidFill>
                <a:latin typeface="Arial"/>
                <a:cs typeface="Arial" pitchFamily="34"/>
              </a:rPr>
              <a:t>+</a:t>
            </a:r>
            <a:r>
              <a:rPr lang="en-AU" sz="2400">
                <a:solidFill>
                  <a:srgbClr val="FF0000"/>
                </a:solidFill>
                <a:latin typeface="Arial"/>
                <a:cs typeface="Arial" pitchFamily="34"/>
              </a:rPr>
              <a:t> (</a:t>
            </a:r>
            <a:r>
              <a:rPr lang="en-AU" sz="2400">
                <a:solidFill>
                  <a:srgbClr val="0070C0"/>
                </a:solidFill>
                <a:latin typeface="Arial"/>
                <a:cs typeface="Arial" pitchFamily="34"/>
              </a:rPr>
              <a:t>6</a:t>
            </a:r>
            <a:r>
              <a:rPr lang="en-AU" sz="2400">
                <a:solidFill>
                  <a:srgbClr val="FF0000"/>
                </a:solidFill>
                <a:latin typeface="Arial"/>
                <a:cs typeface="Arial" pitchFamily="34"/>
              </a:rPr>
              <a:t> + 2)</a:t>
            </a:r>
            <a:endParaRPr lang="en-AU" sz="2400">
              <a:solidFill>
                <a:srgbClr val="0070C0"/>
              </a:solidFill>
              <a:latin typeface="Arial"/>
              <a:cs typeface="Arial" pitchFamily="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262E57-7839-3314-BBFA-01E601530A57}"/>
              </a:ext>
            </a:extLst>
          </p:cNvPr>
          <p:cNvSpPr txBox="1"/>
          <p:nvPr/>
        </p:nvSpPr>
        <p:spPr>
          <a:xfrm>
            <a:off x="3986341" y="3855245"/>
            <a:ext cx="8806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2400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6 + 3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061533-62F8-5A7D-2946-48C150C0AF01}"/>
              </a:ext>
            </a:extLst>
          </p:cNvPr>
          <p:cNvSpPr txBox="1"/>
          <p:nvPr/>
        </p:nvSpPr>
        <p:spPr>
          <a:xfrm>
            <a:off x="3897825" y="4756544"/>
            <a:ext cx="102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6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+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 pitchFamily="34"/>
              </a:rPr>
              <a:t>3</a:t>
            </a:r>
            <a:endParaRPr lang="en-AU">
              <a:solidFill>
                <a:srgbClr val="0070C0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22FB9378-AC80-9533-458D-881C5B763D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223" y="2902003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354B95FB-A57A-7CBB-C244-CFC5D60F3285}"/>
              </a:ext>
            </a:extLst>
          </p:cNvPr>
          <p:cNvSpPr/>
          <p:nvPr/>
        </p:nvSpPr>
        <p:spPr>
          <a:xfrm>
            <a:off x="6509964" y="2825111"/>
            <a:ext cx="731146" cy="11259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751A49B1-3D50-737C-0CE5-1C4326E4494C}"/>
              </a:ext>
            </a:extLst>
          </p:cNvPr>
          <p:cNvSpPr/>
          <p:nvPr/>
        </p:nvSpPr>
        <p:spPr>
          <a:xfrm rot="10800000">
            <a:off x="8328655" y="2809356"/>
            <a:ext cx="731146" cy="11259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0F4B81-3EA6-DB21-293B-BA465F4D7DF4}"/>
              </a:ext>
            </a:extLst>
          </p:cNvPr>
          <p:cNvSpPr txBox="1"/>
          <p:nvPr/>
        </p:nvSpPr>
        <p:spPr>
          <a:xfrm>
            <a:off x="8142358" y="3283479"/>
            <a:ext cx="35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1539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1" grpId="0"/>
      <p:bldP spid="35" grpId="0"/>
      <p:bldP spid="36" grpId="0"/>
      <p:bldP spid="3" grpId="0" animBg="1"/>
      <p:bldP spid="7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C906F-839D-23BE-0D12-E3D43C39D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2A266-8976-E136-21A4-EEEDBAA49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Equivalence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7B4DB6-7594-87A5-206A-C3AD481CB51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14330D-5B27-1A3E-2D15-79E5451EF9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7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CA4C20D-F1D5-ACFF-0A4E-18597825B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0831" y="5179748"/>
            <a:ext cx="4221480" cy="10267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8ABA47-7B5A-6134-F7C6-0828DCD80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1364" y="2580314"/>
            <a:ext cx="7809271" cy="587588"/>
          </a:xfrm>
          <a:prstGeom prst="rect">
            <a:avLst/>
          </a:prstGeom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1FA43A98-E86E-9E70-7C08-4D53E36B9A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2226" y="2897299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Content Placeholder 8">
            <a:extLst>
              <a:ext uri="{FF2B5EF4-FFF2-40B4-BE49-F238E27FC236}">
                <a16:creationId xmlns:a16="http://schemas.microsoft.com/office/drawing/2014/main" id="{D415EE63-5158-3FF8-38C0-0732B9B612C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/>
          <a:stretch>
            <a:fillRect/>
          </a:stretch>
        </p:blipFill>
        <p:spPr>
          <a:xfrm>
            <a:off x="5889431" y="2622544"/>
            <a:ext cx="344279" cy="3016885"/>
          </a:xfrm>
          <a:prstGeom prst="rect">
            <a:avLst/>
          </a:prstGeom>
        </p:spPr>
      </p:pic>
      <p:sp>
        <p:nvSpPr>
          <p:cNvPr id="19" name="TextBox 11">
            <a:extLst>
              <a:ext uri="{FF2B5EF4-FFF2-40B4-BE49-F238E27FC236}">
                <a16:creationId xmlns:a16="http://schemas.microsoft.com/office/drawing/2014/main" id="{A7100D52-9293-AFBA-5DAC-A9AEE94F7AAB}"/>
              </a:ext>
            </a:extLst>
          </p:cNvPr>
          <p:cNvSpPr txBox="1"/>
          <p:nvPr/>
        </p:nvSpPr>
        <p:spPr>
          <a:xfrm>
            <a:off x="3502572" y="1592263"/>
            <a:ext cx="1860328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4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6 + 3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C49A7C3-38FB-A277-4440-8B222C1222DF}"/>
              </a:ext>
            </a:extLst>
          </p:cNvPr>
          <p:cNvSpPr txBox="1"/>
          <p:nvPr/>
        </p:nvSpPr>
        <p:spPr>
          <a:xfrm>
            <a:off x="5362903" y="1618910"/>
            <a:ext cx="1466194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4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=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7E181AB4-333D-02FE-C812-9412055986E8}"/>
              </a:ext>
            </a:extLst>
          </p:cNvPr>
          <p:cNvSpPr txBox="1"/>
          <p:nvPr/>
        </p:nvSpPr>
        <p:spPr>
          <a:xfrm>
            <a:off x="6829095" y="1592263"/>
            <a:ext cx="2165125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4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1 + 8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F36C06-61A7-CF74-8C71-D6E21C66D4E4}"/>
              </a:ext>
            </a:extLst>
          </p:cNvPr>
          <p:cNvSpPr txBox="1"/>
          <p:nvPr/>
        </p:nvSpPr>
        <p:spPr>
          <a:xfrm>
            <a:off x="7235738" y="4756544"/>
            <a:ext cx="102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1 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+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8</a:t>
            </a:r>
            <a:endParaRPr lang="en-AU">
              <a:solidFill>
                <a:srgbClr val="0070C0"/>
              </a:solidFill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A9C3518C-4FDB-30C0-5E40-5A6FAE6FB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827" y="2902003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418D85AF-A3E4-2EB6-FDEB-E0BCABA36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8275" y="2902003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5E51284-B54F-02D2-57C4-8120E17C97D4}"/>
              </a:ext>
            </a:extLst>
          </p:cNvPr>
          <p:cNvSpPr txBox="1"/>
          <p:nvPr/>
        </p:nvSpPr>
        <p:spPr>
          <a:xfrm>
            <a:off x="7062271" y="3855549"/>
            <a:ext cx="1389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2400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3 + 6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5C2EFA-D94E-C23D-B57F-C1EDA824B4E7}"/>
              </a:ext>
            </a:extLst>
          </p:cNvPr>
          <p:cNvSpPr txBox="1"/>
          <p:nvPr/>
        </p:nvSpPr>
        <p:spPr>
          <a:xfrm>
            <a:off x="6435527" y="4296505"/>
            <a:ext cx="2728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2400">
                <a:solidFill>
                  <a:srgbClr val="FF0000"/>
                </a:solidFill>
                <a:latin typeface="Arial"/>
                <a:cs typeface="Arial" pitchFamily="34"/>
              </a:rPr>
              <a:t>(</a:t>
            </a:r>
            <a:r>
              <a:rPr lang="en-AU" sz="2400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3 </a:t>
            </a:r>
            <a:r>
              <a:rPr lang="en-AU" sz="2400" i="0" u="none" strike="noStrike" kern="1200" cap="none" spc="0" baseline="0">
                <a:solidFill>
                  <a:srgbClr val="FF0000"/>
                </a:solidFill>
                <a:uFillTx/>
                <a:latin typeface="Arial"/>
                <a:cs typeface="Arial" pitchFamily="34"/>
              </a:rPr>
              <a:t>- 2) </a:t>
            </a:r>
            <a:r>
              <a:rPr lang="en-AU" sz="2400">
                <a:solidFill>
                  <a:srgbClr val="0070C0"/>
                </a:solidFill>
                <a:latin typeface="Arial"/>
                <a:cs typeface="Arial" pitchFamily="34"/>
              </a:rPr>
              <a:t>+</a:t>
            </a:r>
            <a:r>
              <a:rPr lang="en-AU" sz="2400">
                <a:solidFill>
                  <a:srgbClr val="FF0000"/>
                </a:solidFill>
                <a:latin typeface="Arial"/>
                <a:cs typeface="Arial" pitchFamily="34"/>
              </a:rPr>
              <a:t> (</a:t>
            </a:r>
            <a:r>
              <a:rPr lang="en-AU" sz="2400">
                <a:solidFill>
                  <a:srgbClr val="0070C0"/>
                </a:solidFill>
                <a:latin typeface="Arial"/>
                <a:cs typeface="Arial" pitchFamily="34"/>
              </a:rPr>
              <a:t>6</a:t>
            </a:r>
            <a:r>
              <a:rPr lang="en-AU" sz="2400">
                <a:solidFill>
                  <a:srgbClr val="FF0000"/>
                </a:solidFill>
                <a:latin typeface="Arial"/>
                <a:cs typeface="Arial" pitchFamily="34"/>
              </a:rPr>
              <a:t> + 2)</a:t>
            </a:r>
            <a:endParaRPr lang="en-AU" sz="2400">
              <a:solidFill>
                <a:srgbClr val="0070C0"/>
              </a:solidFill>
              <a:latin typeface="Arial"/>
              <a:cs typeface="Arial" pitchFamily="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752277D-C767-056F-9AC4-DC98E03032D6}"/>
              </a:ext>
            </a:extLst>
          </p:cNvPr>
          <p:cNvSpPr txBox="1"/>
          <p:nvPr/>
        </p:nvSpPr>
        <p:spPr>
          <a:xfrm>
            <a:off x="3986341" y="3855245"/>
            <a:ext cx="8806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1218803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2400" i="0" u="none" strike="noStrike" kern="1200" cap="none" spc="0" baseline="0">
                <a:solidFill>
                  <a:srgbClr val="0070C0"/>
                </a:solidFill>
                <a:uFillTx/>
                <a:latin typeface="Arial"/>
                <a:cs typeface="Arial" pitchFamily="34"/>
              </a:rPr>
              <a:t>6 + 3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4BFCFF-6294-8519-C8A5-08F94602A139}"/>
              </a:ext>
            </a:extLst>
          </p:cNvPr>
          <p:cNvSpPr txBox="1"/>
          <p:nvPr/>
        </p:nvSpPr>
        <p:spPr>
          <a:xfrm>
            <a:off x="3897825" y="4756544"/>
            <a:ext cx="102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6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+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/>
              </a:rPr>
              <a:t> </a:t>
            </a: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 pitchFamily="34"/>
              </a:rPr>
              <a:t>3</a:t>
            </a:r>
            <a:endParaRPr lang="en-AU">
              <a:solidFill>
                <a:srgbClr val="0070C0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08F5868-15AC-FD93-80CE-4AF03E6EA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3243" y="2902003"/>
            <a:ext cx="306254" cy="9988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0DC2A44B-7FF8-D9EC-D7FC-2959D246FBC2}"/>
              </a:ext>
            </a:extLst>
          </p:cNvPr>
          <p:cNvSpPr/>
          <p:nvPr/>
        </p:nvSpPr>
        <p:spPr>
          <a:xfrm>
            <a:off x="6509964" y="2825111"/>
            <a:ext cx="731146" cy="11259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50E3A2CA-FF30-6C23-6461-45274C8D6477}"/>
              </a:ext>
            </a:extLst>
          </p:cNvPr>
          <p:cNvSpPr/>
          <p:nvPr/>
        </p:nvSpPr>
        <p:spPr>
          <a:xfrm rot="10800000">
            <a:off x="8328655" y="2809356"/>
            <a:ext cx="731146" cy="11259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80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D16D-C8CE-1724-2548-A389C7FE0E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6018" y="2928228"/>
            <a:ext cx="10872581" cy="1001542"/>
          </a:xfrm>
        </p:spPr>
        <p:txBody>
          <a:bodyPr/>
          <a:lstStyle/>
          <a:p>
            <a:pPr lvl="0"/>
            <a:r>
              <a:rPr lang="en-AU"/>
              <a:t>Task 2 • Card balance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7E18D9-DCE2-FD74-CC6B-7D69B592109C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10EF2E86-B0B3-4ED9-B145-10E2025F1F0A}" type="slidenum">
              <a:rPr/>
              <a:t>8</a:t>
            </a:fld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2C3DA9-7D65-7567-85BB-81A856316F26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DE466-0270-C33D-0692-6B4824E25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3EB68-E609-E79C-8DCE-C9BAC925D88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AU"/>
              <a:t>What you need for Card Balance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DC6428CD-C6F3-67A0-3ADD-78F0124C9B3C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F8F8767A-B3EB-E729-B30F-0D433B8D2E4F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2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6F5A307B-883A-41AB-891C-555FA575B137}" type="slidenum">
              <a:rPr lang="en-AU" sz="10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Arial" pitchFamily="34"/>
              </a:rPr>
              <a:t>9</a:t>
            </a:fld>
            <a:r>
              <a:rPr lang="en-AU" sz="12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185B576-CC57-481E-AB7B-E380C76A83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9935" y="1503360"/>
            <a:ext cx="5808985" cy="4410078"/>
          </a:xfrm>
        </p:spPr>
        <p:txBody>
          <a:bodyPr/>
          <a:lstStyle/>
          <a:p>
            <a:pPr lvl="0"/>
            <a:r>
              <a:rPr lang="en-US" sz="1800" b="0"/>
              <a:t>Each group needs: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/>
              <a:t>2-3 players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/>
              <a:t>1 deck of cards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/>
          </a:p>
          <a:p>
            <a:pPr lvl="0"/>
            <a:r>
              <a:rPr lang="en-US" sz="1800" b="0"/>
              <a:t>Each player is given: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0"/>
              <a:t>four piles of four cards, placed face down, in two sets of two.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0"/>
              <a:t>an equals sign card to place in the middle of the cards when the two sets balance</a:t>
            </a:r>
          </a:p>
          <a:p>
            <a:pPr lvl="0"/>
            <a:endParaRPr lang="en-AU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C502C7-24B8-9AB8-4C64-8FF7E190D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1648" y="4814198"/>
            <a:ext cx="801315" cy="109924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7B18144-5696-20AA-4F2F-0E4D2CF07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709" y="2183717"/>
            <a:ext cx="5076254" cy="199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40627"/>
      </p:ext>
    </p:extLst>
  </p:cSld>
  <p:clrMapOvr>
    <a:masterClrMapping/>
  </p:clrMapOvr>
</p:sld>
</file>

<file path=ppt/theme/theme1.xml><?xml version="1.0" encoding="utf-8"?>
<a:theme xmlns:a="http://schemas.openxmlformats.org/drawingml/2006/main" name="reSolve">
  <a:themeElements>
    <a:clrScheme name="AASE Resolve Colours">
      <a:dk1>
        <a:srgbClr val="000000"/>
      </a:dk1>
      <a:lt1>
        <a:sysClr val="window" lastClr="FFFFFF"/>
      </a:lt1>
      <a:dk2>
        <a:srgbClr val="000000"/>
      </a:dk2>
      <a:lt2>
        <a:srgbClr val="FC940B"/>
      </a:lt2>
      <a:accent1>
        <a:srgbClr val="FC940B"/>
      </a:accent1>
      <a:accent2>
        <a:srgbClr val="F5B841"/>
      </a:accent2>
      <a:accent3>
        <a:srgbClr val="DBD7D2"/>
      </a:accent3>
      <a:accent4>
        <a:srgbClr val="FFEFD5"/>
      </a:accent4>
      <a:accent5>
        <a:srgbClr val="DD3E00"/>
      </a:accent5>
      <a:accent6>
        <a:srgbClr val="FFAE76"/>
      </a:accent6>
      <a:hlink>
        <a:srgbClr val="FC940B"/>
      </a:hlink>
      <a:folHlink>
        <a:srgbClr val="DBD7D2"/>
      </a:folHlink>
    </a:clrScheme>
    <a:fontScheme name="AAS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_reSolve.potx" id="{4FE9F5A0-AF46-4ACA-AA17-9B17B1656F5F}" vid="{60293CA5-E9DB-4495-B25A-71448718E31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1341</Words>
  <Application>Microsoft Office PowerPoint</Application>
  <PresentationFormat>Widescreen</PresentationFormat>
  <Paragraphs>189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</vt:lpstr>
      <vt:lpstr>Symbol</vt:lpstr>
      <vt:lpstr>reSolve</vt:lpstr>
      <vt:lpstr>Algebra: Balancing act</vt:lpstr>
      <vt:lpstr>Task 1 • Balancing numbers</vt:lpstr>
      <vt:lpstr>Virtual maths balance</vt:lpstr>
      <vt:lpstr>Balancing numbers </vt:lpstr>
      <vt:lpstr>Balancing numbers </vt:lpstr>
      <vt:lpstr>Keeping it balanced</vt:lpstr>
      <vt:lpstr>Equivalence</vt:lpstr>
      <vt:lpstr>Task 2 • Card balance</vt:lpstr>
      <vt:lpstr>What you need for Card Balance</vt:lpstr>
      <vt:lpstr>The aim of the game</vt:lpstr>
      <vt:lpstr>Let’s watch Al play</vt:lpstr>
      <vt:lpstr>Discard and flip, or balanced?</vt:lpstr>
      <vt:lpstr>Discard and flip, or balanced?</vt:lpstr>
      <vt:lpstr>Discard and flip, or balanced?</vt:lpstr>
      <vt:lpstr>Balanced cards</vt:lpstr>
      <vt:lpstr>How to play Card Balance</vt:lpstr>
      <vt:lpstr>Task 3 • Balancing blocks</vt:lpstr>
      <vt:lpstr>Some blocks</vt:lpstr>
      <vt:lpstr>How many green balls won’t balance?</vt:lpstr>
      <vt:lpstr>How many orange cylinders won’t balance?</vt:lpstr>
      <vt:lpstr>Balance the blocks</vt:lpstr>
      <vt:lpstr>Blocks that balance</vt:lpstr>
      <vt:lpstr>Task 4 • Finding equivalence</vt:lpstr>
      <vt:lpstr>Virtual maths balance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2026-08-07T01:35:59Z</dcterms:created>
  <dcterms:modified xsi:type="dcterms:W3CDTF">2026-08-07T01:36:17Z</dcterms:modified>
  <cp:category/>
</cp:coreProperties>
</file>