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7" r:id="rId2"/>
    <p:sldId id="299" r:id="rId3"/>
    <p:sldId id="400" r:id="rId4"/>
    <p:sldId id="321" r:id="rId5"/>
    <p:sldId id="391" r:id="rId6"/>
    <p:sldId id="387" r:id="rId7"/>
    <p:sldId id="404" r:id="rId8"/>
    <p:sldId id="403" r:id="rId9"/>
    <p:sldId id="326" r:id="rId10"/>
    <p:sldId id="416" r:id="rId11"/>
    <p:sldId id="415" r:id="rId12"/>
    <p:sldId id="420" r:id="rId13"/>
    <p:sldId id="422" r:id="rId14"/>
    <p:sldId id="421" r:id="rId15"/>
    <p:sldId id="431" r:id="rId16"/>
    <p:sldId id="424" r:id="rId17"/>
    <p:sldId id="423" r:id="rId18"/>
    <p:sldId id="432" r:id="rId19"/>
    <p:sldId id="425" r:id="rId20"/>
  </p:sldIdLst>
  <p:sldSz cx="12192000" cy="6858000"/>
  <p:notesSz cx="6858000" cy="9144000"/>
  <p:defaultTextStyle>
    <a:defPPr>
      <a:defRPr lang="en-US"/>
    </a:defPPr>
    <a:lvl1pPr marL="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1pPr>
    <a:lvl2pPr marL="60944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2pPr>
    <a:lvl3pPr marL="1218895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3pPr>
    <a:lvl4pPr marL="182834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4pPr>
    <a:lvl5pPr marL="243779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5pPr>
    <a:lvl6pPr marL="304723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orient="horz" pos="3997" userDrawn="1">
          <p15:clr>
            <a:srgbClr val="A4A3A4"/>
          </p15:clr>
        </p15:guide>
        <p15:guide id="3" orient="horz" pos="1003" userDrawn="1">
          <p15:clr>
            <a:srgbClr val="A4A3A4"/>
          </p15:clr>
        </p15:guide>
        <p15:guide id="4" orient="horz" pos="3725" userDrawn="1">
          <p15:clr>
            <a:srgbClr val="A4A3A4"/>
          </p15:clr>
        </p15:guide>
        <p15:guide id="5" pos="7491" userDrawn="1">
          <p15:clr>
            <a:srgbClr val="A4A3A4"/>
          </p15:clr>
        </p15:guide>
        <p15:guide id="6" pos="6448" userDrawn="1">
          <p15:clr>
            <a:srgbClr val="A4A3A4"/>
          </p15:clr>
        </p15:guide>
        <p15:guide id="7" pos="1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E7D"/>
    <a:srgbClr val="FFE9CC"/>
    <a:srgbClr val="1E497D"/>
    <a:srgbClr val="EEEEED"/>
    <a:srgbClr val="DEF1CC"/>
    <a:srgbClr val="E2E2E2"/>
    <a:srgbClr val="4F4C37"/>
    <a:srgbClr val="8F999E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01F4D-1891-4581-949B-4BC5507C964F}" v="4" dt="2026-05-08T06:16:31.535"/>
  </p1510:revLst>
</p1510:revInfo>
</file>

<file path=ppt/tableStyles.xml><?xml version="1.0" encoding="utf-8"?>
<a:tblStyleLst xmlns:a="http://schemas.openxmlformats.org/drawingml/2006/main" def="{A186E7CC-E9CA-4A81-9595-9A8B10420DC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2" autoAdjust="0"/>
    <p:restoredTop sz="94377" autoAdjust="0"/>
  </p:normalViewPr>
  <p:slideViewPr>
    <p:cSldViewPr snapToGrid="0">
      <p:cViewPr varScale="1">
        <p:scale>
          <a:sx n="150" d="100"/>
          <a:sy n="150" d="100"/>
        </p:scale>
        <p:origin x="576" y="120"/>
      </p:cViewPr>
      <p:guideLst>
        <p:guide orient="horz" pos="595"/>
        <p:guide orient="horz" pos="3997"/>
        <p:guide orient="horz" pos="1003"/>
        <p:guide orient="horz" pos="3725"/>
        <p:guide pos="7491"/>
        <p:guide pos="6448"/>
        <p:guide pos="1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t>8/05/2026</a:t>
            </a:fld>
            <a:endParaRPr lang="en-AU" sz="100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9261" y="8685213"/>
            <a:ext cx="1087153" cy="457200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t>‹#›</a:t>
            </a:fld>
            <a:endParaRPr lang="en-AU" sz="10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5017985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98770" y="64770"/>
            <a:ext cx="1417320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8/05/2026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6063" y="542925"/>
            <a:ext cx="7342188" cy="41306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264" y="4977044"/>
            <a:ext cx="5505891" cy="3481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marL="0" lvl="1"/>
            <a:r>
              <a:rPr lang="en-AU" noProof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6200" y="8685213"/>
            <a:ext cx="48006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5969" y="8685213"/>
            <a:ext cx="98901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895" rtl="0" eaLnBrk="1" latinLnBrk="0" hangingPunct="1">
      <a:defRPr lang="en-US" sz="16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609448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8895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8343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7790" algn="l" defTabSz="1218895" rtl="0" eaLnBrk="1" latinLnBrk="0" hangingPunct="1">
      <a:defRPr lang="en-AU" sz="16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7238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593CC-2149-4E6C-BC3C-0044C280ECB2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21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523E1F-2C07-9BFE-E12B-785BEA27CBA7}"/>
              </a:ext>
            </a:extLst>
          </p:cNvPr>
          <p:cNvSpPr/>
          <p:nvPr userDrawn="1"/>
        </p:nvSpPr>
        <p:spPr>
          <a:xfrm>
            <a:off x="1" y="5724255"/>
            <a:ext cx="12191999" cy="113374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22226-8112-B345-8400-2663AF95AA30}"/>
              </a:ext>
            </a:extLst>
          </p:cNvPr>
          <p:cNvSpPr/>
          <p:nvPr userDrawn="1"/>
        </p:nvSpPr>
        <p:spPr>
          <a:xfrm>
            <a:off x="1" y="1628800"/>
            <a:ext cx="12191999" cy="4095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4" y="44915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EEDEFEFB-2C29-0CD5-CC75-45028BC8F815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3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6971249" cy="3852000"/>
          </a:xfrm>
        </p:spPr>
        <p:txBody>
          <a:bodyPr numCol="2" spcCol="468000"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8D9A4BC-2BB1-B4C9-433F-54495B68C2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64945" y="1692000"/>
            <a:ext cx="324139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EC4D4-6736-94F1-CB7B-EF955DEDD44E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4BE50-7303-0570-F651-0B594EE61D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736CE7-A4CA-F851-9E4B-0268F6BE78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090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62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FA98472D-486B-498A-D50E-32AF601538C0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348176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527207-12DA-E260-FE1E-B7DFF6F16B9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EACDEE-B324-0328-C538-D18B0F3CFFC9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197612C-6EC9-4E05-62EA-553338434F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586D0DB-467A-49D4-378A-64E7DB7D93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951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tx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4" y="44915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3735897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203846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1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/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/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2303875"/>
            <a:ext cx="12191999" cy="225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/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/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6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1999"/>
            <a:ext cx="10616398" cy="3852000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11957-4A74-A975-C0CA-8F433DBFEA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D20DA-08D2-9936-734C-E40EFDEFB6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0F852D-26A0-288B-A086-36AFF6182DBC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F975B4C-BAF5-E2EB-F9CA-8571039BF3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59135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A3734-3014-C979-22C7-AD2EFFBC08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25235-F086-DE87-717A-33956E1A76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D4565F-4100-A6E8-C161-9A32892BCCFB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2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935" y="1692000"/>
            <a:ext cx="106164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9F384-E22A-4C04-2D3F-76823C040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D99D85C0-7AF8-386B-BFE0-F650B72ACC1B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8" r:id="rId2"/>
    <p:sldLayoutId id="2147483693" r:id="rId3"/>
    <p:sldLayoutId id="2147483696" r:id="rId4"/>
    <p:sldLayoutId id="2147483697" r:id="rId5"/>
    <p:sldLayoutId id="2147483699" r:id="rId6"/>
    <p:sldLayoutId id="2147483650" r:id="rId7"/>
    <p:sldLayoutId id="2147483662" r:id="rId8"/>
    <p:sldLayoutId id="2147483663" r:id="rId9"/>
    <p:sldLayoutId id="2147483665" r:id="rId10"/>
    <p:sldLayoutId id="2147483700" r:id="rId11"/>
    <p:sldLayoutId id="2147483694" r:id="rId12"/>
    <p:sldLayoutId id="2147483687" r:id="rId13"/>
    <p:sldLayoutId id="2147483655" r:id="rId14"/>
  </p:sldLayoutIdLst>
  <p:hf hdr="0"/>
  <p:txStyles>
    <p:titleStyle>
      <a:lvl1pPr algn="l" defTabSz="121880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0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4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Symbol" panose="05050102010706020507" pitchFamily="18" charset="2"/>
        <a:buChar char="·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88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432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576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720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86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5346-6D1C-C289-4A0F-5EF93BD0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Multiplication: Building bots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9B7F-AC8A-CE86-5D2F-FB419F693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bg2"/>
                </a:solidFill>
              </a:rPr>
              <a:t>(</a:t>
            </a:r>
            <a:r>
              <a:rPr lang="en-AU" dirty="0"/>
              <a:t>Y3</a:t>
            </a:r>
            <a:r>
              <a:rPr lang="en-AU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9E4DB-88B8-7A5A-6FC5-CA6EDD27E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53EF5-5C5D-42EE-4E30-6B570F4E2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43787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F108C-83A1-1EBD-B086-6E39B3D0A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EC368-8126-8C25-A964-8CE3EB4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FC940B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Focusing on one group to simplify the problem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B2D57-8EBA-E5E8-31BA-F807DCED0C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935" y="1692000"/>
            <a:ext cx="10616399" cy="3852000"/>
          </a:xfrm>
        </p:spPr>
        <p:txBody>
          <a:bodyPr/>
          <a:lstStyle/>
          <a:p>
            <a:r>
              <a:rPr lang="en-AU" dirty="0"/>
              <a:t>How could these robots be organised to make it easier to see the missing ones?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B3216-3E39-2672-80FF-81502ADD3C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29B53-B6D2-668D-F322-D1A1E0CA28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10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86403B-0939-58DD-60C9-C4ABDD143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526" y="2241653"/>
            <a:ext cx="3713721" cy="33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6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C08D7-6483-7D1A-0C2A-DFC01F650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CB2F-C64C-B20E-7115-2FC56069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F690-6C1B-E69F-8FB1-E1F4DC17AE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935" y="1692000"/>
            <a:ext cx="10616399" cy="3852000"/>
          </a:xfrm>
        </p:spPr>
        <p:txBody>
          <a:bodyPr/>
          <a:lstStyle/>
          <a:p>
            <a:r>
              <a:rPr lang="en-AU"/>
              <a:t>Focus </a:t>
            </a:r>
            <a:r>
              <a:rPr lang="en-AU" dirty="0"/>
              <a:t>on one robot body part and use the array to reveal missing combinations.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42E54-FA49-FB75-F0BF-AC2514018B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A4ACB-F250-D5D0-F609-C6E506EE93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11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786E2F-C0FA-1EB2-51DC-3A559B26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430" y="2271688"/>
            <a:ext cx="1585097" cy="3846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94F399-D6CB-DA9C-1199-0D67ACA96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2" y="2271688"/>
            <a:ext cx="2232519" cy="3895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B6B1B4-113A-6791-702E-5AF64953A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065" y="3941844"/>
            <a:ext cx="816935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8A9D9-52CF-DDAF-616E-E762297C7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7344-A2E7-88A2-4D4C-6BC3B5F6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5C22E-E3C2-395D-1DF9-33737E2494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E63E4-2F15-BD0A-296D-EB10B1CD1E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12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B5118-4044-D0BD-1AFB-CAD5619AD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08" y="1630361"/>
            <a:ext cx="2389839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9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1935E-79CD-EFFF-39E2-A406A9C10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FFD9-2D62-A546-2E24-E22C9A50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A8288-ECCA-5C24-2939-565ED8F94D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7A1C1-CFD8-1B37-84D0-6898D9D99C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13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1D86A-6FDB-03B2-85AC-0A8EFB20D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08" y="1630361"/>
            <a:ext cx="2389839" cy="4163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AAD540-8F21-41B7-568E-1099B6D85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271" y="1592263"/>
            <a:ext cx="2554445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9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F68EC-CD8D-4E86-02BE-EDFFE1A2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EEF8-E1A2-F23D-4094-0D01B9A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4FF12-95F0-9477-F0D4-4E2701FDA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62888-B4EE-DFCB-40BC-577B975FBD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14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FDAA6-FC9C-31EE-52B9-9799D94CA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08" y="1630361"/>
            <a:ext cx="2389839" cy="4163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1647EE-AA80-C624-4720-4C3BF5B83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271" y="1592263"/>
            <a:ext cx="2554445" cy="4139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59B89A-7A09-1F24-8A31-4999E7F31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540" y="1630361"/>
            <a:ext cx="2536156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4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91EF5-88B4-2A90-DF68-AFCC3E361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2288-BA02-39D4-23F9-48FCCDEF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88ED8-042E-3C31-673B-EB4BD92013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9F981-F6D7-868E-AC5A-D7BB8AA9DD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15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F24AF-0AAE-67D6-0DF4-36FADE25C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865" y="1581912"/>
            <a:ext cx="1562366" cy="2722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A88AFA-57A9-B476-BA68-1A253178A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443" y="1551863"/>
            <a:ext cx="1719072" cy="27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32021D-822F-60EE-A3E3-8ABA2DA27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017" y="1519988"/>
            <a:ext cx="1716183" cy="28176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1C26E9-D629-B4B0-9947-BFE7635BA7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24048" y="5651670"/>
            <a:ext cx="9767915" cy="895049"/>
          </a:xfrm>
        </p:spPr>
        <p:txBody>
          <a:bodyPr/>
          <a:lstStyle/>
          <a:p>
            <a:r>
              <a:rPr lang="en-AU" sz="4800" dirty="0">
                <a:solidFill>
                  <a:schemeClr val="bg2"/>
                </a:solidFill>
              </a:rPr>
              <a:t> </a:t>
            </a:r>
            <a:r>
              <a:rPr lang="en-AU" sz="4800" dirty="0"/>
              <a:t>3 groups of 3 x 3     =   27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11BE15-CF86-FEB5-91D4-BB8E7258E1A1}"/>
              </a:ext>
            </a:extLst>
          </p:cNvPr>
          <p:cNvSpPr txBox="1">
            <a:spLocks/>
          </p:cNvSpPr>
          <p:nvPr/>
        </p:nvSpPr>
        <p:spPr>
          <a:xfrm>
            <a:off x="7485752" y="4596668"/>
            <a:ext cx="3525866" cy="741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4800" dirty="0"/>
              <a:t>+   (</a:t>
            </a:r>
            <a:r>
              <a:rPr lang="en-AU" sz="4800" dirty="0">
                <a:solidFill>
                  <a:srgbClr val="0070C0"/>
                </a:solidFill>
              </a:rPr>
              <a:t>3  x  3</a:t>
            </a:r>
            <a:r>
              <a:rPr lang="en-AU" sz="4800" dirty="0"/>
              <a:t>)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3CB6CF-854F-6EBF-01B0-3791BE560F6D}"/>
              </a:ext>
            </a:extLst>
          </p:cNvPr>
          <p:cNvSpPr txBox="1">
            <a:spLocks/>
          </p:cNvSpPr>
          <p:nvPr/>
        </p:nvSpPr>
        <p:spPr>
          <a:xfrm>
            <a:off x="4011651" y="4608084"/>
            <a:ext cx="3016164" cy="895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4800" dirty="0"/>
              <a:t>+   (</a:t>
            </a:r>
            <a:r>
              <a:rPr lang="en-AU" sz="4800" dirty="0">
                <a:solidFill>
                  <a:srgbClr val="02AE7D"/>
                </a:solidFill>
              </a:rPr>
              <a:t>3  x  3</a:t>
            </a:r>
            <a:r>
              <a:rPr lang="en-AU" sz="4800" dirty="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164895-10F3-63DD-3372-198F5B4EDB60}"/>
              </a:ext>
            </a:extLst>
          </p:cNvPr>
          <p:cNvSpPr txBox="1">
            <a:spLocks/>
          </p:cNvSpPr>
          <p:nvPr/>
        </p:nvSpPr>
        <p:spPr>
          <a:xfrm>
            <a:off x="1442057" y="4596668"/>
            <a:ext cx="2206186" cy="895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4800" dirty="0"/>
              <a:t>(</a:t>
            </a:r>
            <a:r>
              <a:rPr lang="en-AU" sz="4800" dirty="0">
                <a:solidFill>
                  <a:schemeClr val="bg2"/>
                </a:solidFill>
              </a:rPr>
              <a:t>3  x  3</a:t>
            </a:r>
            <a:r>
              <a:rPr lang="en-AU" sz="4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56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37FFE-847B-1647-B97A-327C289C7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7782-65E7-86D1-0314-7D6D23B2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19" y="2928230"/>
            <a:ext cx="11105943" cy="1001540"/>
          </a:xfrm>
        </p:spPr>
        <p:txBody>
          <a:bodyPr/>
          <a:lstStyle/>
          <a:p>
            <a:r>
              <a:rPr lang="en-AU" dirty="0"/>
              <a:t>Task 4 • More </a:t>
            </a:r>
            <a:r>
              <a:rPr lang="en-AU"/>
              <a:t>robot combinations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4792DF-EFFA-F183-B5AE-8B42FD57A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16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7227F-DF9F-C234-D4C2-B0C03339B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823485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91EF5-88B4-2A90-DF68-AFCC3E361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2288-BA02-39D4-23F9-48FCCDEF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88ED8-042E-3C31-673B-EB4BD92013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9F981-F6D7-868E-AC5A-D7BB8AA9DD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17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F24AF-0AAE-67D6-0DF4-36FADE25C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865" y="1581912"/>
            <a:ext cx="1562366" cy="2722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A88AFA-57A9-B476-BA68-1A253178A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443" y="1551863"/>
            <a:ext cx="1719072" cy="27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32021D-822F-60EE-A3E3-8ABA2DA27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017" y="1519988"/>
            <a:ext cx="1716183" cy="28176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1C26E9-D629-B4B0-9947-BFE7635BA7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24048" y="5651670"/>
            <a:ext cx="9767915" cy="895049"/>
          </a:xfrm>
        </p:spPr>
        <p:txBody>
          <a:bodyPr/>
          <a:lstStyle/>
          <a:p>
            <a:r>
              <a:rPr lang="en-AU" sz="4800" dirty="0">
                <a:solidFill>
                  <a:schemeClr val="bg2"/>
                </a:solidFill>
              </a:rPr>
              <a:t> </a:t>
            </a:r>
            <a:r>
              <a:rPr lang="en-AU" sz="4800" dirty="0"/>
              <a:t>3 groups of 3 x 3     =   27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11BE15-CF86-FEB5-91D4-BB8E7258E1A1}"/>
              </a:ext>
            </a:extLst>
          </p:cNvPr>
          <p:cNvSpPr txBox="1">
            <a:spLocks/>
          </p:cNvSpPr>
          <p:nvPr/>
        </p:nvSpPr>
        <p:spPr>
          <a:xfrm>
            <a:off x="7485752" y="4596668"/>
            <a:ext cx="3525866" cy="741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4800" dirty="0"/>
              <a:t>+   (</a:t>
            </a:r>
            <a:r>
              <a:rPr lang="en-AU" sz="4800" dirty="0">
                <a:solidFill>
                  <a:srgbClr val="0070C0"/>
                </a:solidFill>
              </a:rPr>
              <a:t>3  x  3</a:t>
            </a:r>
            <a:r>
              <a:rPr lang="en-AU" sz="4800" dirty="0"/>
              <a:t>)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3CB6CF-854F-6EBF-01B0-3791BE560F6D}"/>
              </a:ext>
            </a:extLst>
          </p:cNvPr>
          <p:cNvSpPr txBox="1">
            <a:spLocks/>
          </p:cNvSpPr>
          <p:nvPr/>
        </p:nvSpPr>
        <p:spPr>
          <a:xfrm>
            <a:off x="4011651" y="4608084"/>
            <a:ext cx="3016164" cy="895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4800" dirty="0"/>
              <a:t>+   (</a:t>
            </a:r>
            <a:r>
              <a:rPr lang="en-AU" sz="4800" dirty="0">
                <a:solidFill>
                  <a:srgbClr val="02AE7D"/>
                </a:solidFill>
              </a:rPr>
              <a:t>3  x  3</a:t>
            </a:r>
            <a:r>
              <a:rPr lang="en-AU" sz="4800" dirty="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164895-10F3-63DD-3372-198F5B4EDB60}"/>
              </a:ext>
            </a:extLst>
          </p:cNvPr>
          <p:cNvSpPr txBox="1">
            <a:spLocks/>
          </p:cNvSpPr>
          <p:nvPr/>
        </p:nvSpPr>
        <p:spPr>
          <a:xfrm>
            <a:off x="1442057" y="4596668"/>
            <a:ext cx="2206186" cy="895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4800" dirty="0"/>
              <a:t>(</a:t>
            </a:r>
            <a:r>
              <a:rPr lang="en-AU" sz="4800" dirty="0">
                <a:solidFill>
                  <a:schemeClr val="bg2"/>
                </a:solidFill>
              </a:rPr>
              <a:t>3  x  3</a:t>
            </a:r>
            <a:r>
              <a:rPr lang="en-AU" sz="4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02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CA5E-DDDC-9967-2C8B-FB8648B1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many combinations?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DA6CAD-1E50-BFA8-5F72-3ADD620A5C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5665" y="1261019"/>
            <a:ext cx="4851242" cy="492202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4CD2C-631B-760C-655A-F2F3BD1701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How many unique robot combinations could you make using 2 heads, 2 bodies and 2 types of legs?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What maths could you use?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dirty="0"/>
              <a:t>How do you know when you have found every unique robot combination?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64BE-7374-BCB8-F874-9AA4867EC3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03080-F2F4-F553-C020-30CD68C5CF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18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0749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AB929-96EE-2A17-0974-A26AA33BA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53ED-7223-7356-5B40-B45F9A9C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Building robots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F208F-1AE9-80CC-003E-3AF8F0ACEC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44A2E-D828-45D7-7AFB-989903DC50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19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5998AFD-2E77-A3C8-F495-F15733EE4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17" y="1755308"/>
            <a:ext cx="6411220" cy="14003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471E9E-3C6C-C2DE-A98F-397C07F19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35" y="3247177"/>
            <a:ext cx="6401693" cy="13908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E9BA4F0-47E0-2C67-9D8E-51E1BB6FD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35" y="4707033"/>
            <a:ext cx="6401693" cy="1409897"/>
          </a:xfrm>
          <a:prstGeom prst="rect">
            <a:avLst/>
          </a:prstGeom>
        </p:spPr>
      </p:pic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AE3CD08C-AC8D-DB97-F343-3D3955C84009}"/>
              </a:ext>
            </a:extLst>
          </p:cNvPr>
          <p:cNvSpPr txBox="1">
            <a:spLocks/>
          </p:cNvSpPr>
          <p:nvPr/>
        </p:nvSpPr>
        <p:spPr>
          <a:xfrm>
            <a:off x="7366958" y="1780468"/>
            <a:ext cx="4525005" cy="47898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0" dirty="0"/>
              <a:t>Build robots using one of these combinations: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2 heads, 3 bodies and 2 types of legs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2 heads, 2 bodies and 3 types of legs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3 heads, 1 body and 2 types of legs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1 head, 2 bodies and 3 types </a:t>
            </a:r>
            <a:r>
              <a:rPr lang="en-US" sz="1800"/>
              <a:t>of legs</a:t>
            </a:r>
            <a:endParaRPr lang="en-US" sz="1800" dirty="0"/>
          </a:p>
          <a:p>
            <a:pPr>
              <a:lnSpc>
                <a:spcPct val="150000"/>
              </a:lnSpc>
            </a:pPr>
            <a:endParaRPr lang="en-US" sz="1800" b="0" dirty="0"/>
          </a:p>
          <a:p>
            <a:pPr>
              <a:lnSpc>
                <a:spcPct val="150000"/>
              </a:lnSpc>
            </a:pPr>
            <a:r>
              <a:rPr lang="en-US" sz="1800" b="0" dirty="0" err="1"/>
              <a:t>Organise</a:t>
            </a:r>
            <a:r>
              <a:rPr lang="en-US" sz="1800" b="0" dirty="0"/>
              <a:t> your robots to make it easy to see any missing robot combinations.</a:t>
            </a:r>
          </a:p>
          <a:p>
            <a:pPr>
              <a:lnSpc>
                <a:spcPct val="150000"/>
              </a:lnSpc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16316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326E2-1DC2-ED9A-18F7-5BA89F93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1FE2-117F-E62E-A679-39CF2AE8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10125515" cy="1001540"/>
          </a:xfrm>
        </p:spPr>
        <p:txBody>
          <a:bodyPr/>
          <a:lstStyle/>
          <a:p>
            <a:r>
              <a:rPr lang="en-AU" dirty="0"/>
              <a:t>Task 1 • Making robots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5FF3F-F1A4-A536-C564-ED4EA24F5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2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59449-7A5D-49BD-AA20-0EB81DB47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131026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A9E2-5899-575A-5561-F35E119F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Building robots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424D7-134E-A018-582B-6302A49217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43FD8-3405-1B4C-D3B1-DC67B681F1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3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F0D21A-9953-74B2-45A0-676CF9994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862" y="1711323"/>
            <a:ext cx="6411220" cy="14003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FB0F6F-F162-B0F2-092E-2B56E18BA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89" y="3199663"/>
            <a:ext cx="6401693" cy="13908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340308-33ED-2102-CA60-0552D7F17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390" y="4678477"/>
            <a:ext cx="6401693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92BC8-5544-7987-347C-39C734F9D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4C87-5518-FF53-2045-544BC370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10872580" cy="1001540"/>
          </a:xfrm>
        </p:spPr>
        <p:txBody>
          <a:bodyPr/>
          <a:lstStyle/>
          <a:p>
            <a:r>
              <a:rPr lang="en-AU" dirty="0"/>
              <a:t>Task 2 • Robot combinations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775BD-3096-2258-DD0E-5D1E4A960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4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6D57F-22A9-5F2F-60E9-99F02E7C6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316436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5528-C234-3385-4E1D-DCDC2260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Robot Go Fish!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6DA1C-F320-5094-FE62-F53B415A9E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1200" cap="none" spc="0" normalizeH="0" baseline="0" noProof="0">
                <a:ln>
                  <a:noFill/>
                </a:ln>
                <a:solidFill>
                  <a:srgbClr val="FC940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C9162-F408-DC35-180D-BE8E57C8E3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>
                <a:ln>
                  <a:noFill/>
                </a:ln>
                <a:solidFill>
                  <a:srgbClr val="FC94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</a:t>
            </a:r>
            <a:fld id="{29D5CE74-914C-4689-99FC-1AEF49CE2B47}" type="slidenum">
              <a:rPr kumimoji="0" lang="en-AU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AU" sz="1200" b="1" i="0" u="none" strike="noStrike" kern="1200" cap="none" spc="0" normalizeH="0" baseline="0" noProof="0">
                <a:ln>
                  <a:noFill/>
                </a:ln>
                <a:solidFill>
                  <a:srgbClr val="FC940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A9AD3750-3799-E611-05BD-FC9EBEFF2F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1199" y="1454150"/>
            <a:ext cx="11047307" cy="4194809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0" dirty="0"/>
              <a:t>Shuffle the cards and deal </a:t>
            </a:r>
            <a:r>
              <a:rPr lang="en-US" dirty="0"/>
              <a:t>7 cards</a:t>
            </a:r>
            <a:r>
              <a:rPr lang="en-US" b="0" dirty="0"/>
              <a:t> to each player. Place remaining cards in a pile in the </a:t>
            </a:r>
            <a:r>
              <a:rPr lang="en-US" b="0" dirty="0" err="1"/>
              <a:t>centre</a:t>
            </a:r>
            <a:r>
              <a:rPr lang="en-US" b="0" dirty="0"/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0" dirty="0"/>
              <a:t>Take turns to </a:t>
            </a:r>
            <a:r>
              <a:rPr lang="en-US" dirty="0"/>
              <a:t>build a new robot </a:t>
            </a:r>
            <a:r>
              <a:rPr lang="en-US" b="0" dirty="0"/>
              <a:t>or </a:t>
            </a:r>
            <a:r>
              <a:rPr lang="en-US" dirty="0"/>
              <a:t>go fish</a:t>
            </a:r>
            <a:r>
              <a:rPr lang="en-US" b="0" dirty="0"/>
              <a:t>:</a:t>
            </a:r>
          </a:p>
          <a:p>
            <a:pPr marL="601200" lvl="3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1600" b="1" dirty="0"/>
              <a:t>Build a new robot</a:t>
            </a:r>
          </a:p>
          <a:p>
            <a:pPr marL="745200" lvl="4" indent="-457200">
              <a:lnSpc>
                <a:spcPct val="120000"/>
              </a:lnSpc>
            </a:pPr>
            <a:r>
              <a:rPr lang="en-US" sz="1600" dirty="0"/>
              <a:t>To build a new robot you must have a head, body and legs. The robot must be different to any others already built. Place the completed robot in front of you, then take 3 new cards from the pile.</a:t>
            </a:r>
          </a:p>
          <a:p>
            <a:pPr marL="601200" lvl="3" indent="-457200">
              <a:lnSpc>
                <a:spcPct val="120000"/>
              </a:lnSpc>
              <a:buFont typeface="+mj-lt"/>
              <a:buAutoNum type="alphaLcParenR"/>
            </a:pPr>
            <a:r>
              <a:rPr lang="en-US" sz="1600" b="1" dirty="0"/>
              <a:t>Go fish</a:t>
            </a:r>
          </a:p>
          <a:p>
            <a:pPr marL="745200" lvl="4" indent="-457200">
              <a:lnSpc>
                <a:spcPct val="120000"/>
              </a:lnSpc>
            </a:pPr>
            <a:r>
              <a:rPr lang="en-US" sz="1600" dirty="0"/>
              <a:t>Pick another player and ask if they have a head, body or legs card. If they do, they must hand it over. </a:t>
            </a:r>
            <a:br>
              <a:rPr lang="en-US" sz="1600" dirty="0"/>
            </a:br>
            <a:r>
              <a:rPr lang="en-US" sz="1600" dirty="0"/>
              <a:t>If they don’t have the correct parts card, they say “</a:t>
            </a:r>
            <a:r>
              <a:rPr lang="en-US" sz="1600" b="1" dirty="0"/>
              <a:t>Go fish!</a:t>
            </a:r>
            <a:r>
              <a:rPr lang="en-US" sz="1600" dirty="0"/>
              <a:t>” and you take one new card from the pile.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0" dirty="0"/>
              <a:t>The game ends when there are no more cards left or when no more unique robots can be made.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0" dirty="0"/>
              <a:t>The winner is the player who makes the most unique robots.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0" dirty="0"/>
              <a:t>After each game, use the robot part pictures and your templates to create copies of each unique robot you’ve built.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7334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BFA70-9CE6-D77D-B65A-FEFDDAF86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6818-0922-564B-C98C-FBC92C7F3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21271"/>
            <a:ext cx="10616400" cy="531544"/>
          </a:xfrm>
        </p:spPr>
        <p:txBody>
          <a:bodyPr/>
          <a:lstStyle/>
          <a:p>
            <a:r>
              <a:rPr lang="en-AU" dirty="0"/>
              <a:t>How did Leah’s group sort their robots?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410B3-6926-7390-298A-38750588E0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998F0-546E-8C18-1578-AB19D8965F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6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22DDE-168F-549C-8307-450BE38F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43" y="2129070"/>
            <a:ext cx="1970699" cy="1964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25289-7EDA-380A-0051-F241342DD62C}"/>
              </a:ext>
            </a:extLst>
          </p:cNvPr>
          <p:cNvSpPr txBox="1"/>
          <p:nvPr/>
        </p:nvSpPr>
        <p:spPr>
          <a:xfrm>
            <a:off x="1919586" y="4046706"/>
            <a:ext cx="90281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Leah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AB1437-C4A8-2186-14B1-F47B0C945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402" y="2721862"/>
            <a:ext cx="7178045" cy="210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4FE0E-C5C2-5D3A-12C1-77B88A13B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56FB-74F2-6EA5-64BA-64FFE55A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21271"/>
            <a:ext cx="10616400" cy="531544"/>
          </a:xfrm>
        </p:spPr>
        <p:txBody>
          <a:bodyPr/>
          <a:lstStyle/>
          <a:p>
            <a:r>
              <a:rPr lang="en-AU" dirty="0"/>
              <a:t>How did Ray’s group sort their robots?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8F9B1-D411-8985-4AE8-CBE1A016C0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BE460-E556-8B13-2D88-3577FA5B32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7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70A474-9D5C-3F71-DAB1-7E7C35417F67}"/>
              </a:ext>
            </a:extLst>
          </p:cNvPr>
          <p:cNvSpPr txBox="1"/>
          <p:nvPr/>
        </p:nvSpPr>
        <p:spPr>
          <a:xfrm>
            <a:off x="1919586" y="4046706"/>
            <a:ext cx="750526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E55C4-A01A-AA87-D3DC-9C5750029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06" y="2020661"/>
            <a:ext cx="1627185" cy="2073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7A7706-525D-CD83-6088-C4EA394A9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527" y="2693890"/>
            <a:ext cx="7407254" cy="22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5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3C82C-D46C-C899-A45A-0569A4458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59F8-42DF-CEEE-31AB-83DDEBFE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21271"/>
            <a:ext cx="10616400" cy="531544"/>
          </a:xfrm>
        </p:spPr>
        <p:txBody>
          <a:bodyPr/>
          <a:lstStyle/>
          <a:p>
            <a:r>
              <a:rPr lang="en-AU" dirty="0"/>
              <a:t>Making the problem simpler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64C75-6273-8F5B-E1B2-75C63C7334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77E2D-97C7-8C2F-3A3B-43DA9A6E3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8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53559-2A22-D0D6-DA84-B69C2FB26148}"/>
              </a:ext>
            </a:extLst>
          </p:cNvPr>
          <p:cNvSpPr txBox="1"/>
          <p:nvPr/>
        </p:nvSpPr>
        <p:spPr>
          <a:xfrm>
            <a:off x="1919586" y="4046706"/>
            <a:ext cx="750526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22596-93AA-4DF7-97FD-BBBC3545A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606" y="2020661"/>
            <a:ext cx="1627185" cy="2073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2063A7-C6D3-D377-4029-BEDE60423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527" y="2682757"/>
            <a:ext cx="7407254" cy="220007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19D282-97E0-FF2E-13E4-E05F9F6545C9}"/>
              </a:ext>
            </a:extLst>
          </p:cNvPr>
          <p:cNvSpPr/>
          <p:nvPr/>
        </p:nvSpPr>
        <p:spPr>
          <a:xfrm>
            <a:off x="6096000" y="2409976"/>
            <a:ext cx="3071127" cy="2745634"/>
          </a:xfrm>
          <a:prstGeom prst="round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DF204408-EF9E-2C1D-BED1-EC80C8B19973}"/>
              </a:ext>
            </a:extLst>
          </p:cNvPr>
          <p:cNvSpPr txBox="1">
            <a:spLocks/>
          </p:cNvSpPr>
          <p:nvPr/>
        </p:nvSpPr>
        <p:spPr>
          <a:xfrm>
            <a:off x="789935" y="5329550"/>
            <a:ext cx="10616400" cy="10886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How can focusing on one group make the problem simpler?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Which robots are missing?</a:t>
            </a:r>
          </a:p>
          <a:p>
            <a:pPr>
              <a:lnSpc>
                <a:spcPct val="150000"/>
              </a:lnSpc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82994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CAE88-1F0F-3D62-37F1-77739952F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8D64-E79C-CAB3-9849-B54ACA1C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10735420" cy="1001540"/>
          </a:xfrm>
        </p:spPr>
        <p:txBody>
          <a:bodyPr/>
          <a:lstStyle/>
          <a:p>
            <a:r>
              <a:rPr lang="en-AU" dirty="0"/>
              <a:t>Task 3 • Robot production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9A9C8-A626-C07D-6247-E7BBAB157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9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D42C1-57AD-0A6F-6CE2-281453FC0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4169203465"/>
      </p:ext>
    </p:extLst>
  </p:cSld>
  <p:clrMapOvr>
    <a:masterClrMapping/>
  </p:clrMapOvr>
</p:sld>
</file>

<file path=ppt/theme/theme1.xml><?xml version="1.0" encoding="utf-8"?>
<a:theme xmlns:a="http://schemas.openxmlformats.org/drawingml/2006/main" name="reSolve">
  <a:themeElements>
    <a:clrScheme name="AASE Resolve Colours">
      <a:dk1>
        <a:srgbClr val="000000"/>
      </a:dk1>
      <a:lt1>
        <a:sysClr val="window" lastClr="FFFFFF"/>
      </a:lt1>
      <a:dk2>
        <a:srgbClr val="000000"/>
      </a:dk2>
      <a:lt2>
        <a:srgbClr val="FC940B"/>
      </a:lt2>
      <a:accent1>
        <a:srgbClr val="FC940B"/>
      </a:accent1>
      <a:accent2>
        <a:srgbClr val="F5B841"/>
      </a:accent2>
      <a:accent3>
        <a:srgbClr val="DBD7D2"/>
      </a:accent3>
      <a:accent4>
        <a:srgbClr val="FFEFD5"/>
      </a:accent4>
      <a:accent5>
        <a:srgbClr val="DD3E00"/>
      </a:accent5>
      <a:accent6>
        <a:srgbClr val="FFAE76"/>
      </a:accent6>
      <a:hlink>
        <a:srgbClr val="FC940B"/>
      </a:hlink>
      <a:folHlink>
        <a:srgbClr val="DBD7D2"/>
      </a:folHlink>
    </a:clrScheme>
    <a:fontScheme name="AAS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_reSolve.potx" id="{4FE9F5A0-AF46-4ACA-AA17-9B17B1656F5F}" vid="{60293CA5-E9DB-4495-B25A-71448718E3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615</Words>
  <Application>Microsoft Office PowerPoint</Application>
  <PresentationFormat>Widescreen</PresentationFormat>
  <Paragraphs>88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Symbol</vt:lpstr>
      <vt:lpstr>reSolve</vt:lpstr>
      <vt:lpstr>Multiplication: Building bots</vt:lpstr>
      <vt:lpstr>Task 1 • Making robots</vt:lpstr>
      <vt:lpstr>Building robots</vt:lpstr>
      <vt:lpstr>Task 2 • Robot combinations</vt:lpstr>
      <vt:lpstr>Robot Go Fish!</vt:lpstr>
      <vt:lpstr>How did Leah’s group sort their robots?</vt:lpstr>
      <vt:lpstr>How did Ray’s group sort their robots?</vt:lpstr>
      <vt:lpstr>Making the problem simpler</vt:lpstr>
      <vt:lpstr>Task 3 • Robot production line</vt:lpstr>
      <vt:lpstr>Focusing on one group to simplify the problem </vt:lpstr>
      <vt:lpstr>Using arrays</vt:lpstr>
      <vt:lpstr>PowerPoint Presentation</vt:lpstr>
      <vt:lpstr>PowerPoint Presentation</vt:lpstr>
      <vt:lpstr>PowerPoint Presentation</vt:lpstr>
      <vt:lpstr>PowerPoint Presentation</vt:lpstr>
      <vt:lpstr>Task 4 • More robot combinations</vt:lpstr>
      <vt:lpstr>PowerPoint Presentation</vt:lpstr>
      <vt:lpstr>How many combinations?</vt:lpstr>
      <vt:lpstr>Building robots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2026-05-08T06:16:31Z</dcterms:created>
  <dcterms:modified xsi:type="dcterms:W3CDTF">2026-05-08T06:16:40Z</dcterms:modified>
  <cp:category/>
</cp:coreProperties>
</file>