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41130059ae474ffa" Type="http://schemas.microsoft.com/office/2006/relationships/ui/extensibility" Target="NUL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713" r:id="rId2"/>
  </p:sldMasterIdLst>
  <p:notesMasterIdLst>
    <p:notesMasterId r:id="rId12"/>
  </p:notesMasterIdLst>
  <p:handoutMasterIdLst>
    <p:handoutMasterId r:id="rId13"/>
  </p:handoutMasterIdLst>
  <p:sldIdLst>
    <p:sldId id="287" r:id="rId3"/>
    <p:sldId id="310" r:id="rId4"/>
    <p:sldId id="309" r:id="rId5"/>
    <p:sldId id="299" r:id="rId6"/>
    <p:sldId id="306" r:id="rId7"/>
    <p:sldId id="307" r:id="rId8"/>
    <p:sldId id="308" r:id="rId9"/>
    <p:sldId id="311" r:id="rId10"/>
    <p:sldId id="312" r:id="rId11"/>
  </p:sldIdLst>
  <p:sldSz cx="12192000" cy="6858000"/>
  <p:notesSz cx="6858000" cy="9144000"/>
  <p:defaultTextStyle>
    <a:defPPr>
      <a:defRPr lang="en-US"/>
    </a:defPPr>
    <a:lvl1pPr marL="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ight Click for Option" id="{4FDA67CD-A15C-4C29-8948-D1BF91269A83}">
          <p14:sldIdLst>
            <p14:sldId id="287"/>
            <p14:sldId id="310"/>
            <p14:sldId id="309"/>
            <p14:sldId id="299"/>
            <p14:sldId id="306"/>
            <p14:sldId id="307"/>
            <p14:sldId id="308"/>
            <p14:sldId id="311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01" userDrawn="1">
          <p15:clr>
            <a:srgbClr val="A4A3A4"/>
          </p15:clr>
        </p15:guide>
        <p15:guide id="2" orient="horz" pos="4048" userDrawn="1">
          <p15:clr>
            <a:srgbClr val="A4A3A4"/>
          </p15:clr>
        </p15:guide>
        <p15:guide id="3" orient="horz" pos="1009" userDrawn="1">
          <p15:clr>
            <a:srgbClr val="A4A3A4"/>
          </p15:clr>
        </p15:guide>
        <p15:guide id="4" orient="horz" pos="3748" userDrawn="1">
          <p15:clr>
            <a:srgbClr val="A4A3A4"/>
          </p15:clr>
        </p15:guide>
        <p15:guide id="5" pos="7493" userDrawn="1">
          <p15:clr>
            <a:srgbClr val="A4A3A4"/>
          </p15:clr>
        </p15:guide>
        <p15:guide id="6" pos="6448" userDrawn="1">
          <p15:clr>
            <a:srgbClr val="A4A3A4"/>
          </p15:clr>
        </p15:guide>
        <p15:guide id="7" pos="1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3A7"/>
    <a:srgbClr val="EEEEED"/>
    <a:srgbClr val="FFE9CC"/>
    <a:srgbClr val="DEF1CC"/>
    <a:srgbClr val="E2E2E2"/>
    <a:srgbClr val="4F4C37"/>
    <a:srgbClr val="1E497D"/>
    <a:srgbClr val="8F999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37B66-41F8-4A8C-AD31-FBF6A77F8CD0}" v="18" dt="2025-04-22T00:45:58.899"/>
  </p1510:revLst>
</p1510:revInfo>
</file>

<file path=ppt/tableStyles.xml><?xml version="1.0" encoding="utf-8"?>
<a:tblStyleLst xmlns:a="http://schemas.openxmlformats.org/drawingml/2006/main" def="{A186E7CC-E9CA-4A81-9595-9A8B10420DC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601"/>
        <p:guide orient="horz" pos="4048"/>
        <p:guide orient="horz" pos="1009"/>
        <p:guide orient="horz" pos="3748"/>
        <p:guide pos="7493"/>
        <p:guide pos="6448"/>
        <p:guide pos="185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23" Type="http://schemas.openxmlformats.org/officeDocument/2006/relationships/customXml" Target="../customXml/item4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academyofscience.sharepoint.com/Shared%20Documents/Education/Education%20Sharepoint/Mathematics/5.%20Secondary%20Maths%20TR/1.%20Year%207/Cracking%20Codes%20(Mathematical%20Modelling)/Frequency_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usacademyofscience.sharepoint.com/Shared%20Documents/Education/Education%20Sharepoint/Mathematics/5.%20Secondary%20Maths%20TR/1.%20Year%207/Cracking%20Codes%20(Mathematical%20Modelling)/Working/Frequency_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Relative frequency</a:t>
            </a:r>
          </a:p>
        </c:rich>
      </c:tx>
      <c:layout>
        <c:manualLayout>
          <c:xMode val="edge"/>
          <c:yMode val="edge"/>
          <c:x val="0.3839945239913924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818047470616482E-2"/>
          <c:y val="9.1225902501025427E-2"/>
          <c:w val="0.88194563811568105"/>
          <c:h val="0.80891738210701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Sheet1!$G$2</c:f>
              <c:strCache>
                <c:ptCount val="1"/>
                <c:pt idx="0">
                  <c:v>Frequency as a %</c:v>
                </c:pt>
              </c:strCache>
            </c:strRef>
          </c:tx>
          <c:spPr>
            <a:solidFill>
              <a:srgbClr val="FC940B"/>
            </a:solidFill>
            <a:ln>
              <a:noFill/>
            </a:ln>
            <a:effectLst/>
          </c:spPr>
          <c:invertIfNegative val="0"/>
          <c:cat>
            <c:strRef>
              <c:f>Sheet1!$F$3:$F$28</c:f>
              <c:strCache>
                <c:ptCount val="2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</c:strCache>
            </c:strRef>
          </c:cat>
          <c:val>
            <c:numRef>
              <c:f>Sheet1!$G$3:$G$28</c:f>
              <c:numCache>
                <c:formatCode>General</c:formatCode>
                <c:ptCount val="26"/>
                <c:pt idx="0">
                  <c:v>8.1999999999999993</c:v>
                </c:pt>
                <c:pt idx="1">
                  <c:v>1.5</c:v>
                </c:pt>
                <c:pt idx="2">
                  <c:v>2.8</c:v>
                </c:pt>
                <c:pt idx="3">
                  <c:v>4.3</c:v>
                </c:pt>
                <c:pt idx="4">
                  <c:v>12.7</c:v>
                </c:pt>
                <c:pt idx="5">
                  <c:v>2.2000000000000002</c:v>
                </c:pt>
                <c:pt idx="6">
                  <c:v>2</c:v>
                </c:pt>
                <c:pt idx="7">
                  <c:v>6.1</c:v>
                </c:pt>
                <c:pt idx="8">
                  <c:v>7</c:v>
                </c:pt>
                <c:pt idx="9">
                  <c:v>0.15</c:v>
                </c:pt>
                <c:pt idx="10">
                  <c:v>0.8</c:v>
                </c:pt>
                <c:pt idx="11">
                  <c:v>4</c:v>
                </c:pt>
                <c:pt idx="12">
                  <c:v>2.4</c:v>
                </c:pt>
                <c:pt idx="13">
                  <c:v>6.7</c:v>
                </c:pt>
                <c:pt idx="14">
                  <c:v>7.5</c:v>
                </c:pt>
                <c:pt idx="15">
                  <c:v>1.9</c:v>
                </c:pt>
                <c:pt idx="16">
                  <c:v>0.1</c:v>
                </c:pt>
                <c:pt idx="17">
                  <c:v>6</c:v>
                </c:pt>
                <c:pt idx="18">
                  <c:v>6.3</c:v>
                </c:pt>
                <c:pt idx="19">
                  <c:v>9.1</c:v>
                </c:pt>
                <c:pt idx="20">
                  <c:v>2.8</c:v>
                </c:pt>
                <c:pt idx="21">
                  <c:v>1</c:v>
                </c:pt>
                <c:pt idx="22">
                  <c:v>2.4</c:v>
                </c:pt>
                <c:pt idx="23">
                  <c:v>0.15</c:v>
                </c:pt>
                <c:pt idx="24">
                  <c:v>2</c:v>
                </c:pt>
                <c:pt idx="2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C7-4D12-9E0A-DBEAFE392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9"/>
        <c:axId val="2136356463"/>
        <c:axId val="2136365103"/>
      </c:barChart>
      <c:catAx>
        <c:axId val="21363564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Letter of</a:t>
                </a:r>
                <a:r>
                  <a:rPr lang="en-AU" baseline="0"/>
                  <a:t> alphabet</a:t>
                </a: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A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365103"/>
        <c:crosses val="autoZero"/>
        <c:auto val="1"/>
        <c:lblAlgn val="ctr"/>
        <c:lblOffset val="100"/>
        <c:noMultiLvlLbl val="0"/>
      </c:catAx>
      <c:valAx>
        <c:axId val="2136365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Relative</a:t>
                </a:r>
                <a:r>
                  <a:rPr lang="en-AU" baseline="0"/>
                  <a:t> frequency (%)</a:t>
                </a: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A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35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Relative frequency</a:t>
            </a:r>
          </a:p>
        </c:rich>
      </c:tx>
      <c:layout>
        <c:manualLayout>
          <c:xMode val="edge"/>
          <c:yMode val="edge"/>
          <c:x val="0.40209891618066385"/>
          <c:y val="1.55666424196303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Norvig!$G$2</c:f>
              <c:strCache>
                <c:ptCount val="1"/>
                <c:pt idx="0">
                  <c:v>Relative Frequency 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Norvig!$F$3:$F$28</c:f>
              <c:strCache>
                <c:ptCount val="2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</c:strCache>
            </c:strRef>
          </c:cat>
          <c:val>
            <c:numRef>
              <c:f>Norvig!$G$3:$G$28</c:f>
              <c:numCache>
                <c:formatCode>General</c:formatCode>
                <c:ptCount val="26"/>
                <c:pt idx="0">
                  <c:v>8.0399999999999991</c:v>
                </c:pt>
                <c:pt idx="1">
                  <c:v>1.48</c:v>
                </c:pt>
                <c:pt idx="2">
                  <c:v>3.34</c:v>
                </c:pt>
                <c:pt idx="3">
                  <c:v>3.82</c:v>
                </c:pt>
                <c:pt idx="4">
                  <c:v>12.49</c:v>
                </c:pt>
                <c:pt idx="5">
                  <c:v>2.4</c:v>
                </c:pt>
                <c:pt idx="6">
                  <c:v>1.87</c:v>
                </c:pt>
                <c:pt idx="7">
                  <c:v>5.05</c:v>
                </c:pt>
                <c:pt idx="8">
                  <c:v>7.57</c:v>
                </c:pt>
                <c:pt idx="9">
                  <c:v>0.16</c:v>
                </c:pt>
                <c:pt idx="10">
                  <c:v>0.54</c:v>
                </c:pt>
                <c:pt idx="11">
                  <c:v>4.07</c:v>
                </c:pt>
                <c:pt idx="12">
                  <c:v>2.5099999999999998</c:v>
                </c:pt>
                <c:pt idx="13">
                  <c:v>7.23</c:v>
                </c:pt>
                <c:pt idx="14">
                  <c:v>7.64</c:v>
                </c:pt>
                <c:pt idx="15">
                  <c:v>2.14</c:v>
                </c:pt>
                <c:pt idx="16">
                  <c:v>0.12</c:v>
                </c:pt>
                <c:pt idx="17">
                  <c:v>6.28</c:v>
                </c:pt>
                <c:pt idx="18">
                  <c:v>6.51</c:v>
                </c:pt>
                <c:pt idx="19">
                  <c:v>9.2799999999999994</c:v>
                </c:pt>
                <c:pt idx="20">
                  <c:v>2.73</c:v>
                </c:pt>
                <c:pt idx="21">
                  <c:v>1.05</c:v>
                </c:pt>
                <c:pt idx="22">
                  <c:v>1.68</c:v>
                </c:pt>
                <c:pt idx="23">
                  <c:v>0.23</c:v>
                </c:pt>
                <c:pt idx="24">
                  <c:v>1.66</c:v>
                </c:pt>
                <c:pt idx="2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6E-46C2-9D22-73455CA244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9"/>
        <c:axId val="1726788063"/>
        <c:axId val="1726787103"/>
      </c:barChart>
      <c:catAx>
        <c:axId val="17267880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Letter of alphabet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787103"/>
        <c:crosses val="autoZero"/>
        <c:auto val="1"/>
        <c:lblAlgn val="ctr"/>
        <c:lblOffset val="100"/>
        <c:noMultiLvlLbl val="0"/>
      </c:catAx>
      <c:valAx>
        <c:axId val="1726787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Relative frequency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788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t" anchorCtr="0"/>
          <a:lstStyle/>
          <a:p>
            <a:endParaRPr lang="en-AU" sz="100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/>
          <a:lstStyle>
            <a:lvl1pPr algn="r">
              <a:defRPr sz="1200"/>
            </a:lvl1pPr>
          </a:lstStyle>
          <a:p>
            <a:fld id="{4E50C307-5AD1-4F8C-91A0-1FC7219EFB34}" type="datetimeFigureOut">
              <a:rPr lang="en-AU" sz="1000" smtClean="0">
                <a:cs typeface="Arial" pitchFamily="34" charset="0"/>
              </a:rPr>
              <a:t>21/04/2025</a:t>
            </a:fld>
            <a:endParaRPr lang="en-AU" sz="100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b"/>
          <a:lstStyle>
            <a:lvl1pPr algn="l">
              <a:defRPr sz="1200"/>
            </a:lvl1pPr>
          </a:lstStyle>
          <a:p>
            <a:endParaRPr lang="en-AU" sz="100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69261" y="8685213"/>
            <a:ext cx="1087153" cy="457200"/>
          </a:xfrm>
          <a:prstGeom prst="rect">
            <a:avLst/>
          </a:prstGeom>
        </p:spPr>
        <p:txBody>
          <a:bodyPr vert="horz" lIns="0" tIns="36000" rIns="91440" bIns="36000" rtlCol="0" anchor="b"/>
          <a:lstStyle>
            <a:lvl1pPr algn="r">
              <a:defRPr sz="1200"/>
            </a:lvl1pPr>
          </a:lstStyle>
          <a:p>
            <a:fld id="{AF84CFB5-B6E9-4915-957C-05CFA717E28F}" type="slidenum">
              <a:rPr lang="en-AU" sz="1000" smtClean="0">
                <a:cs typeface="Arial" pitchFamily="34" charset="0"/>
              </a:rPr>
              <a:t>‹#›</a:t>
            </a:fld>
            <a:endParaRPr lang="en-AU" sz="100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6200" y="76200"/>
            <a:ext cx="5017985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98770" y="64770"/>
            <a:ext cx="1417320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>
                <a:latin typeface="+mn-lt"/>
              </a:defRPr>
            </a:lvl1pPr>
          </a:lstStyle>
          <a:p>
            <a:fld id="{9BB1C32A-CF46-409D-8B8D-587A7E3A4DCC}" type="datetimeFigureOut">
              <a:rPr lang="en-AU" smtClean="0"/>
              <a:pPr/>
              <a:t>21/04/2025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264" y="4977044"/>
            <a:ext cx="5505891" cy="34811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marL="0" lvl="1"/>
            <a:r>
              <a:rPr lang="en-AU" noProof="0"/>
              <a:t>Second level</a:t>
            </a:r>
          </a:p>
          <a:p>
            <a:pPr marL="144000" lvl="2" indent="-144000">
              <a:buFont typeface="Arial" pitchFamily="34" charset="0"/>
              <a:buChar char="•"/>
            </a:pPr>
            <a:r>
              <a:rPr lang="en-AU" noProof="0"/>
              <a:t>Third level</a:t>
            </a:r>
          </a:p>
          <a:p>
            <a:pPr marL="288000" lvl="3" indent="-144000">
              <a:buFont typeface="Arial" pitchFamily="34" charset="0"/>
              <a:buChar char="•"/>
            </a:pPr>
            <a:r>
              <a:rPr lang="en-AU" noProof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6200" y="8685213"/>
            <a:ext cx="48006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cs typeface="Arial" pitchFamily="34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55969" y="8685213"/>
            <a:ext cx="989013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</a:defRPr>
            </a:lvl1pPr>
          </a:lstStyle>
          <a:p>
            <a:fld id="{D5A593CC-2149-4E6C-BC3C-0044C280ECB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57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895" rtl="0" eaLnBrk="1" latinLnBrk="0" hangingPunct="1">
      <a:defRPr lang="en-US" sz="1600" b="1" kern="1200" dirty="0" smtClean="0">
        <a:solidFill>
          <a:schemeClr val="tx1"/>
        </a:solidFill>
        <a:latin typeface="+mn-lt"/>
        <a:ea typeface="+mn-ea"/>
        <a:cs typeface="Arial" pitchFamily="34" charset="0"/>
      </a:defRPr>
    </a:lvl1pPr>
    <a:lvl2pPr marL="609448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218895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828343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437790" algn="l" defTabSz="1218895" rtl="0" eaLnBrk="1" latinLnBrk="0" hangingPunct="1">
      <a:defRPr lang="en-AU" sz="1600" kern="1200" baseline="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304723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36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090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2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48176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951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68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23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2720141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3433357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59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74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373589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8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6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136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296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4667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61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23887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7540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66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2038460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13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50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61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0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20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  <a:p>
            <a:pPr lvl="0"/>
            <a:endParaRPr lang="en-AU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9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98" r:id="rId2"/>
    <p:sldLayoutId id="2147483693" r:id="rId3"/>
    <p:sldLayoutId id="2147483696" r:id="rId4"/>
    <p:sldLayoutId id="2147483697" r:id="rId5"/>
    <p:sldLayoutId id="2147483699" r:id="rId6"/>
    <p:sldLayoutId id="2147483650" r:id="rId7"/>
    <p:sldLayoutId id="2147483662" r:id="rId8"/>
    <p:sldLayoutId id="2147483663" r:id="rId9"/>
    <p:sldLayoutId id="2147483665" r:id="rId10"/>
    <p:sldLayoutId id="2147483700" r:id="rId11"/>
    <p:sldLayoutId id="2147483694" r:id="rId12"/>
    <p:sldLayoutId id="2147483687" r:id="rId13"/>
    <p:sldLayoutId id="2147483655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/>
              <a:t>Use the increase/decrease list level buttons to change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  <a:p>
            <a:pPr lvl="6"/>
            <a:r>
              <a:rPr lang="en-AU" noProof="0"/>
              <a:t>Seventh level</a:t>
            </a:r>
          </a:p>
          <a:p>
            <a:pPr lvl="7"/>
            <a:r>
              <a:rPr lang="en-AU" noProof="0"/>
              <a:t>Eighth level</a:t>
            </a:r>
          </a:p>
          <a:p>
            <a:pPr lvl="8"/>
            <a:r>
              <a:rPr lang="en-AU" noProof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5346-6D1C-C289-4A0F-5EF93BD0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Cracking codes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79B7F-AC8A-CE86-5D2F-FB419F6937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>
                <a:solidFill>
                  <a:schemeClr val="bg2"/>
                </a:solidFill>
              </a:rPr>
              <a:t>(</a:t>
            </a:r>
            <a:r>
              <a:rPr lang="en-AU"/>
              <a:t>Y7</a:t>
            </a:r>
            <a:r>
              <a:rPr lang="en-AU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9E4DB-88B8-7A5A-6FC5-CA6EDD27E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</a:t>
            </a:fld>
            <a:r>
              <a:rPr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53EF5-5C5D-42EE-4E30-6B570F4E2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43787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4229F-D283-ABE4-0543-80EB8C94A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428A-349C-0620-30A4-E2B75267E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Mathematical modelling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939265-C20F-D51F-62F6-A6B1BE3E2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2</a:t>
            </a:fld>
            <a:r>
              <a:rPr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FC23D9-C05C-4B05-151A-EDD289BE9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320036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DAAAC-47D1-985E-2125-0F83623E2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3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8B80-8AAF-EA10-E68E-0596E33B25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pic>
        <p:nvPicPr>
          <p:cNvPr id="7" name="Picture 6" descr="A diagram of maths&#10;&#10;AI-generated content may be incorrect.">
            <a:extLst>
              <a:ext uri="{FF2B5EF4-FFF2-40B4-BE49-F238E27FC236}">
                <a16:creationId xmlns:a16="http://schemas.microsoft.com/office/drawing/2014/main" id="{F4770A6C-36E2-D2C4-DB97-FEEF8B81F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188" y="333997"/>
            <a:ext cx="6105624" cy="607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09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326E2-1DC2-ED9A-18F7-5BA89F932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1FE2-117F-E62E-A679-39CF2AE8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Frequency 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65FF3F-F1A4-A536-C564-ED4EA24F5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4</a:t>
            </a:fld>
            <a:r>
              <a:rPr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59449-7A5D-49BD-AA20-0EB81DB47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131026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A773F-8636-FD15-F599-72D7E0867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5082-AE6A-2F5A-DF1E-45AA820A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Frequency analysis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C9354-8ADE-1B4F-639C-1A39EA3ED78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6C65B-D281-48E3-A5B3-E32E5751CF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5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7648282-CBAD-0B77-C425-32972B7B34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890141"/>
              </p:ext>
            </p:extLst>
          </p:nvPr>
        </p:nvGraphicFramePr>
        <p:xfrm>
          <a:off x="1415480" y="1916832"/>
          <a:ext cx="7632848" cy="424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ED2C598-14E0-FB0C-CFB0-57D1C4EFE2DF}"/>
              </a:ext>
            </a:extLst>
          </p:cNvPr>
          <p:cNvSpPr txBox="1"/>
          <p:nvPr/>
        </p:nvSpPr>
        <p:spPr>
          <a:xfrm>
            <a:off x="1775520" y="6207206"/>
            <a:ext cx="3095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/>
              <a:t>Beker, H. &amp; Piper, F. (1982). </a:t>
            </a:r>
            <a:r>
              <a:rPr lang="en-AU" sz="900" i="1"/>
              <a:t>Cipher Systems: The protection of communication</a:t>
            </a:r>
            <a:r>
              <a:rPr lang="en-AU" sz="900"/>
              <a:t>. Northwood.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E2B767-CC2F-3745-6EEB-EC3BD94A1877}"/>
              </a:ext>
            </a:extLst>
          </p:cNvPr>
          <p:cNvSpPr txBox="1"/>
          <p:nvPr/>
        </p:nvSpPr>
        <p:spPr>
          <a:xfrm>
            <a:off x="789935" y="1430102"/>
            <a:ext cx="10490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/>
              <a:t>Analysis of newspapers and novels, with a total sample of 100 362 alphabetic characters.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E7A0D0-FBA2-42E0-EDDC-52A83F392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352" y="1487003"/>
            <a:ext cx="1354908" cy="49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5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965731-8955-9848-0C4A-9F32F1CA63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B9DB88C-69A6-EB59-EFC0-DFC15A295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79738"/>
              </p:ext>
            </p:extLst>
          </p:nvPr>
        </p:nvGraphicFramePr>
        <p:xfrm>
          <a:off x="9264352" y="1516450"/>
          <a:ext cx="1343987" cy="4864878"/>
        </p:xfrm>
        <a:graphic>
          <a:graphicData uri="http://schemas.openxmlformats.org/drawingml/2006/table">
            <a:tbl>
              <a:tblPr/>
              <a:tblGrid>
                <a:gridCol w="496447">
                  <a:extLst>
                    <a:ext uri="{9D8B030D-6E8A-4147-A177-3AD203B41FA5}">
                      <a16:colId xmlns:a16="http://schemas.microsoft.com/office/drawing/2014/main" val="492279291"/>
                    </a:ext>
                  </a:extLst>
                </a:gridCol>
                <a:gridCol w="847540">
                  <a:extLst>
                    <a:ext uri="{9D8B030D-6E8A-4147-A177-3AD203B41FA5}">
                      <a16:colId xmlns:a16="http://schemas.microsoft.com/office/drawing/2014/main" val="3135080623"/>
                    </a:ext>
                  </a:extLst>
                </a:gridCol>
              </a:tblGrid>
              <a:tr h="266945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Letter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Relative Frequency (%)</a:t>
                      </a:r>
                    </a:p>
                  </a:txBody>
                  <a:tcPr marL="5858" marR="5858" marT="5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615238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558471"/>
                  </a:ext>
                </a:extLst>
              </a:tr>
              <a:tr h="170620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1.48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77676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3.34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037780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685666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81995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550183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1.87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206084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616971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901914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4844620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118744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395239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847101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716529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695118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488042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3844819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271864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998665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13255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2.73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889519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190129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W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48276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798372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312872"/>
                  </a:ext>
                </a:extLst>
              </a:tr>
              <a:tr h="171324"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Z</a:t>
                      </a:r>
                    </a:p>
                  </a:txBody>
                  <a:tcPr marL="5858" marR="5858" marT="58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97112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359A8B0-2F1E-4BB2-CD12-DF90CCC5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Frequency analysis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9F41B1-C4C7-6333-FBB4-6A8C52F9BD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B41B5-E8BD-D27E-A285-F24B70FD2D3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6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4A4C88-5840-1D96-5980-5D216929E781}"/>
              </a:ext>
            </a:extLst>
          </p:cNvPr>
          <p:cNvSpPr txBox="1"/>
          <p:nvPr/>
        </p:nvSpPr>
        <p:spPr>
          <a:xfrm>
            <a:off x="1775520" y="620720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/>
              <a:t>Norvig, P. (2012).</a:t>
            </a:r>
            <a:r>
              <a:rPr lang="en-US" sz="900"/>
              <a:t> </a:t>
            </a:r>
            <a:r>
              <a:rPr lang="en-US" sz="900" i="1"/>
              <a:t>English Letter Frequency Counts: </a:t>
            </a:r>
            <a:r>
              <a:rPr lang="en-US" sz="900" i="1" err="1"/>
              <a:t>Mayzner</a:t>
            </a:r>
            <a:r>
              <a:rPr lang="en-US" sz="900" i="1"/>
              <a:t> Revisited or ETAOIN SRHLDCU- </a:t>
            </a:r>
            <a:r>
              <a:rPr lang="en-AU" sz="900"/>
              <a:t>https://norvig.com/mayzner.html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277200-C321-390B-0F21-CD9341E1CCA0}"/>
              </a:ext>
            </a:extLst>
          </p:cNvPr>
          <p:cNvSpPr txBox="1"/>
          <p:nvPr/>
        </p:nvSpPr>
        <p:spPr>
          <a:xfrm>
            <a:off x="789935" y="1430102"/>
            <a:ext cx="10490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/>
              <a:t>Analysis of Google Books database, with a total sample of 3 563 505 777 820 alphabetic characters.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67535D0-6E5E-72A9-8965-BECB415342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179026"/>
              </p:ext>
            </p:extLst>
          </p:nvPr>
        </p:nvGraphicFramePr>
        <p:xfrm>
          <a:off x="1343472" y="1844824"/>
          <a:ext cx="7464805" cy="4436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679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35AF5-4E27-E282-893A-E513BAD4E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0617-3DA9-B57E-B5D1-3E07B3BA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Comparing the two frequency analyses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DCEF73-6A46-8E4C-E8D6-7164B70D756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CFE65-20FD-4092-ADBA-070DDC64434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7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947A8B2-4BC8-F015-EE10-0C1E6208C307}"/>
              </a:ext>
            </a:extLst>
          </p:cNvPr>
          <p:cNvGrpSpPr>
            <a:grpSpLocks noChangeAspect="1"/>
          </p:cNvGrpSpPr>
          <p:nvPr/>
        </p:nvGrpSpPr>
        <p:grpSpPr>
          <a:xfrm>
            <a:off x="-22498" y="2035627"/>
            <a:ext cx="6054439" cy="3168000"/>
            <a:chOff x="1199456" y="2420888"/>
            <a:chExt cx="4954184" cy="259228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EB2A4B4-5CB7-3DC5-B5A8-1D98600ECF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5906" t="19716" r="12831" b="4691"/>
            <a:stretch/>
          </p:blipFill>
          <p:spPr>
            <a:xfrm>
              <a:off x="1199456" y="2420888"/>
              <a:ext cx="4954184" cy="2592288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52D3AD-D4DB-2F16-7E1F-A95AF43BE1F6}"/>
                </a:ext>
              </a:extLst>
            </p:cNvPr>
            <p:cNvSpPr/>
            <p:nvPr/>
          </p:nvSpPr>
          <p:spPr>
            <a:xfrm>
              <a:off x="1199456" y="4846657"/>
              <a:ext cx="504056" cy="1665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3474425-7FDB-1658-3A9B-35ACFFA81903}"/>
                </a:ext>
              </a:extLst>
            </p:cNvPr>
            <p:cNvSpPr/>
            <p:nvPr/>
          </p:nvSpPr>
          <p:spPr>
            <a:xfrm>
              <a:off x="3143672" y="4862006"/>
              <a:ext cx="1080120" cy="1511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FCE159A-14AF-5988-0873-AF38DBBD79B2}"/>
              </a:ext>
            </a:extLst>
          </p:cNvPr>
          <p:cNvGrpSpPr>
            <a:grpSpLocks noChangeAspect="1"/>
          </p:cNvGrpSpPr>
          <p:nvPr/>
        </p:nvGrpSpPr>
        <p:grpSpPr>
          <a:xfrm>
            <a:off x="6152352" y="2060847"/>
            <a:ext cx="5989204" cy="3168000"/>
            <a:chOff x="6312025" y="1883579"/>
            <a:chExt cx="4873950" cy="257001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4FE3B78-BDB4-4BA3-92E7-02AE89C30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/>
            </a:blip>
            <a:srcRect l="7087" t="21082" r="12966" b="4783"/>
            <a:stretch/>
          </p:blipFill>
          <p:spPr>
            <a:xfrm>
              <a:off x="6312025" y="1883579"/>
              <a:ext cx="4873950" cy="2542281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0B0992D-0A28-96F0-3310-908889F83124}"/>
                </a:ext>
              </a:extLst>
            </p:cNvPr>
            <p:cNvSpPr/>
            <p:nvPr/>
          </p:nvSpPr>
          <p:spPr>
            <a:xfrm>
              <a:off x="6318298" y="4255245"/>
              <a:ext cx="425774" cy="1706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87E6EA0-35B3-B13F-C2D7-1C8515ED47DC}"/>
                </a:ext>
              </a:extLst>
            </p:cNvPr>
            <p:cNvSpPr/>
            <p:nvPr/>
          </p:nvSpPr>
          <p:spPr>
            <a:xfrm>
              <a:off x="8616280" y="4270594"/>
              <a:ext cx="648072" cy="1829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9443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00697-EE8A-45F9-8C1E-3675DE54B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B05A5-6ADB-B8A6-26BB-B4F2649F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Mathematical modelling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2E9797-5DA9-0C6C-9C02-BC3CF29DB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8</a:t>
            </a:fld>
            <a:r>
              <a:rPr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625BF-4A81-A868-105D-315653AD4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</p:spTree>
    <p:extLst>
      <p:ext uri="{BB962C8B-B14F-4D97-AF65-F5344CB8AC3E}">
        <p14:creationId xmlns:p14="http://schemas.microsoft.com/office/powerpoint/2010/main" val="3287276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13C56-510D-0D83-1A04-C4F4A382A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B4E5C-7A3C-12C5-7943-5F553BA71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9</a:t>
            </a:fld>
            <a:r>
              <a:rPr sz="12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28C43-6A0D-99C2-12FB-A211B5E9F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</a:p>
        </p:txBody>
      </p:sp>
      <p:pic>
        <p:nvPicPr>
          <p:cNvPr id="7" name="Picture 6" descr="A diagram of maths&#10;&#10;AI-generated content may be incorrect.">
            <a:extLst>
              <a:ext uri="{FF2B5EF4-FFF2-40B4-BE49-F238E27FC236}">
                <a16:creationId xmlns:a16="http://schemas.microsoft.com/office/drawing/2014/main" id="{A744584B-71C0-98EC-CAAC-CC7BB1FD8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188" y="333997"/>
            <a:ext cx="6105624" cy="607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070367"/>
      </p:ext>
    </p:extLst>
  </p:cSld>
  <p:clrMapOvr>
    <a:masterClrMapping/>
  </p:clrMapOvr>
</p:sld>
</file>

<file path=ppt/theme/theme1.xml><?xml version="1.0" encoding="utf-8"?>
<a:theme xmlns:a="http://schemas.openxmlformats.org/drawingml/2006/main" name="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83C6896F-28D8-4D7C-967E-DDDA3AE0D7E6}" vid="{EF47F3FA-6CB1-43A2-9506-4AB622D9E422}"/>
    </a:ext>
  </a:extLst>
</a:theme>
</file>

<file path=ppt/theme/theme2.xml><?xml version="1.0" encoding="utf-8"?>
<a:theme xmlns:a="http://schemas.openxmlformats.org/drawingml/2006/main" name="1_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ster_reSolve.potx" id="{4FE9F5A0-AF46-4ACA-AA17-9B17B1656F5F}" vid="{60293CA5-E9DB-4495-B25A-71448718E31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2DF799B4EDD418D115D512438A05B" ma:contentTypeVersion="24" ma:contentTypeDescription="Create a new document." ma:contentTypeScope="" ma:versionID="b146bd49b3120826ed228c2c656397d5">
  <xsd:schema xmlns:xsd="http://www.w3.org/2001/XMLSchema" xmlns:xs="http://www.w3.org/2001/XMLSchema" xmlns:p="http://schemas.microsoft.com/office/2006/metadata/properties" xmlns:ns2="249bb05d-9f36-4797-baf9-70f03887c0e2" xmlns:ns3="72742c65-25f8-4182-b9d2-6eb58ec07966" targetNamespace="http://schemas.microsoft.com/office/2006/metadata/properties" ma:root="true" ma:fieldsID="9eaec29d7a1e1682b0c3a351f1b0dc3c" ns2:_="" ns3:_="">
    <xsd:import namespace="249bb05d-9f36-4797-baf9-70f03887c0e2"/>
    <xsd:import namespace="72742c65-25f8-4182-b9d2-6eb58ec07966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LengthInSeconds" minOccurs="0"/>
                <xsd:element ref="ns3:lcf76f155ced4ddcb4097134ff3c332f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Thumb" minOccurs="0"/>
                <xsd:element ref="ns3:MediaServiceSearchProperties" minOccurs="0"/>
                <xsd:element ref="ns3:ResourceType" minOccurs="0"/>
                <xsd:element ref="ns3:KeyTheme" minOccurs="0"/>
                <xsd:element ref="ns3:reSolveApproach" minOccurs="0"/>
                <xsd:element ref="ns3:Countryoforigin" minOccurs="0"/>
                <xsd:element ref="ns3:Filetype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bb05d-9f36-4797-baf9-70f03887c0e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5397e1ef-6145-448f-8584-0166883bf31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568cf63-bd21-49d1-b78b-56f137b96478}" ma:internalName="TaxCatchAll" ma:showField="CatchAllData" ma:web="249bb05d-9f36-4797-baf9-70f03887c0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42c65-25f8-4182-b9d2-6eb58ec07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397e1ef-6145-448f-8584-0166883bf3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" ma:index="27" nillable="true" ma:displayName="Thumb" ma:format="Thumbnail" ma:internalName="Thumb">
      <xsd:simpleType>
        <xsd:restriction base="dms:Unknown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sourceType" ma:index="29" nillable="true" ma:displayName="Resource Type" ma:format="Dropdown" ma:internalName="ResourceType">
      <xsd:simpleType>
        <xsd:union memberTypes="dms:Text">
          <xsd:simpleType>
            <xsd:restriction base="dms:Choice">
              <xsd:enumeration value="Presentation"/>
              <xsd:enumeration value="Research"/>
              <xsd:enumeration value="Resource"/>
              <xsd:enumeration value="Template"/>
              <xsd:enumeration value="Abstract"/>
            </xsd:restriction>
          </xsd:simpleType>
        </xsd:union>
      </xsd:simpleType>
    </xsd:element>
    <xsd:element name="KeyTheme" ma:index="30" nillable="true" ma:displayName="Key Theme" ma:format="Dropdown" ma:internalName="KeyThem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Variation Theory"/>
                        <xsd:enumeration value="Learning Progressions"/>
                        <xsd:enumeration value="Professional Learning"/>
                        <xsd:enumeration value="Pedagogy"/>
                        <xsd:enumeration value="Representation"/>
                        <xsd:enumeration value="Secondary"/>
                        <xsd:enumeration value="Complexity Theory"/>
                        <xsd:enumeration value="Communities of Inquiry"/>
                        <xsd:enumeration value="Teacher Knowledg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reSolveApproach" ma:index="31" nillable="true" ma:displayName="reSolve Approach" ma:format="Dropdown" ma:internalName="reSolveApproach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Teacher"/>
                        <xsd:enumeration value="Tasks"/>
                        <xsd:enumeration value="Mathematics"/>
                        <xsd:enumeration value="Tools"/>
                        <xsd:enumeration value="Cultur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oforigin" ma:index="32" nillable="true" ma:displayName="Country of origin" ma:format="Dropdown" ma:internalName="Countryoforigin">
      <xsd:simpleType>
        <xsd:restriction base="dms:Choice">
          <xsd:enumeration value="Australia"/>
          <xsd:enumeration value="International"/>
        </xsd:restriction>
      </xsd:simpleType>
    </xsd:element>
    <xsd:element name="Filetype" ma:index="33" nillable="true" ma:displayName="File type" ma:format="Thumbnail" ma:internalName="Filetype">
      <xsd:simpleType>
        <xsd:restriction base="dms:Unknown"/>
      </xsd:simpleType>
    </xsd:element>
    <xsd:element name="MediaServiceBillingMetadata" ma:index="3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SolveApproach xmlns="72742c65-25f8-4182-b9d2-6eb58ec07966" xsi:nil="true"/>
    <_dlc_DocId xmlns="249bb05d-9f36-4797-baf9-70f03887c0e2">AASID-2102554853-2606824</_dlc_DocId>
    <TaxKeywordTaxHTField xmlns="249bb05d-9f36-4797-baf9-70f03887c0e2">
      <Terms xmlns="http://schemas.microsoft.com/office/infopath/2007/PartnerControls"/>
    </TaxKeywordTaxHTField>
    <Filetype xmlns="72742c65-25f8-4182-b9d2-6eb58ec07966" xsi:nil="true"/>
    <Thumb xmlns="72742c65-25f8-4182-b9d2-6eb58ec07966" xsi:nil="true"/>
    <Countryoforigin xmlns="72742c65-25f8-4182-b9d2-6eb58ec07966" xsi:nil="true"/>
    <KeyTheme xmlns="72742c65-25f8-4182-b9d2-6eb58ec07966" xsi:nil="true"/>
    <_dlc_DocIdUrl xmlns="249bb05d-9f36-4797-baf9-70f03887c0e2">
      <Url>https://ausacademyofscience.sharepoint.com/_layouts/15/DocIdRedir.aspx?ID=AASID-2102554853-2606824</Url>
      <Description>AASID-2102554853-2606824</Description>
    </_dlc_DocIdUrl>
    <SharedWithUsers xmlns="249bb05d-9f36-4797-baf9-70f03887c0e2">
      <UserInfo>
        <DisplayName>Ruqiyah Patel</DisplayName>
        <AccountId>45</AccountId>
        <AccountType/>
      </UserInfo>
    </SharedWithUsers>
    <lcf76f155ced4ddcb4097134ff3c332f xmlns="72742c65-25f8-4182-b9d2-6eb58ec07966">
      <Terms xmlns="http://schemas.microsoft.com/office/infopath/2007/PartnerControls"/>
    </lcf76f155ced4ddcb4097134ff3c332f>
    <ResourceType xmlns="72742c65-25f8-4182-b9d2-6eb58ec07966" xsi:nil="true"/>
    <TaxCatchAll xmlns="249bb05d-9f36-4797-baf9-70f03887c0e2" xsi:nil="true"/>
  </documentManagement>
</p:properties>
</file>

<file path=customXml/itemProps1.xml><?xml version="1.0" encoding="utf-8"?>
<ds:datastoreItem xmlns:ds="http://schemas.openxmlformats.org/officeDocument/2006/customXml" ds:itemID="{A62FC9FA-1A1C-42FA-BE10-D6FAC6C8C538}"/>
</file>

<file path=customXml/itemProps2.xml><?xml version="1.0" encoding="utf-8"?>
<ds:datastoreItem xmlns:ds="http://schemas.openxmlformats.org/officeDocument/2006/customXml" ds:itemID="{73E0A24F-1580-4F8E-A2A5-FDEFE3FCE3AF}"/>
</file>

<file path=customXml/itemProps3.xml><?xml version="1.0" encoding="utf-8"?>
<ds:datastoreItem xmlns:ds="http://schemas.openxmlformats.org/officeDocument/2006/customXml" ds:itemID="{96C99CD7-BFC5-4B26-8787-C2BB07D80990}"/>
</file>

<file path=customXml/itemProps4.xml><?xml version="1.0" encoding="utf-8"?>
<ds:datastoreItem xmlns:ds="http://schemas.openxmlformats.org/officeDocument/2006/customXml" ds:itemID="{2939B8A6-4CEA-4A73-90C7-F239A3CD5FE2}"/>
</file>

<file path=docProps/app.xml><?xml version="1.0" encoding="utf-8"?>
<Properties xmlns="http://schemas.openxmlformats.org/officeDocument/2006/extended-properties" xmlns:vt="http://schemas.openxmlformats.org/officeDocument/2006/docPropsVTypes">
  <Template>reSolve_PPT_Template</Template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reSolve</vt:lpstr>
      <vt:lpstr>1_reSolve</vt:lpstr>
      <vt:lpstr>Cracking codes</vt:lpstr>
      <vt:lpstr>Mathematical modelling</vt:lpstr>
      <vt:lpstr>PowerPoint Presentation</vt:lpstr>
      <vt:lpstr>Frequency analysis</vt:lpstr>
      <vt:lpstr>Frequency analysis 1</vt:lpstr>
      <vt:lpstr>Frequency analysis 2</vt:lpstr>
      <vt:lpstr>Comparing the two frequency analyses</vt:lpstr>
      <vt:lpstr>Mathematical modelling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2025-04-22T00:45:57Z</dcterms:created>
  <dcterms:modified xsi:type="dcterms:W3CDTF">2025-04-22T00:46:11Z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0x010100A9F2DF799B4EDD418D115D512438A05B</vt:lpwstr>
  </property>
  <property fmtid="{D5CDD505-2E9C-101B-9397-08002B2CF9AE}" pid="5" name="_dlc_DocIdItemGuid">
    <vt:lpwstr>0f246b5d-43b7-4865-a9cd-25c694455378</vt:lpwstr>
  </property>
</Properties>
</file>