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ppt/authors.xml" ContentType="application/vnd.ms-powerpoint.author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87" r:id="rId2"/>
    <p:sldId id="448" r:id="rId3"/>
    <p:sldId id="562" r:id="rId4"/>
    <p:sldId id="563" r:id="rId5"/>
    <p:sldId id="582" r:id="rId6"/>
    <p:sldId id="452" r:id="rId7"/>
    <p:sldId id="565" r:id="rId8"/>
    <p:sldId id="578" r:id="rId9"/>
    <p:sldId id="581" r:id="rId10"/>
    <p:sldId id="566" r:id="rId11"/>
    <p:sldId id="572" r:id="rId12"/>
    <p:sldId id="577" r:id="rId13"/>
    <p:sldId id="579" r:id="rId14"/>
    <p:sldId id="555" r:id="rId15"/>
    <p:sldId id="573" r:id="rId16"/>
    <p:sldId id="569" r:id="rId17"/>
    <p:sldId id="575" r:id="rId18"/>
    <p:sldId id="583" r:id="rId19"/>
  </p:sldIdLst>
  <p:sldSz cx="12192000" cy="6858000"/>
  <p:notesSz cx="6858000" cy="9144000"/>
  <p:defaultTextStyle>
    <a:defPPr>
      <a:defRPr lang="en-US"/>
    </a:defPPr>
    <a:lvl1pPr marL="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orient="horz" pos="4042" userDrawn="1">
          <p15:clr>
            <a:srgbClr val="A4A3A4"/>
          </p15:clr>
        </p15:guide>
        <p15:guide id="3" orient="horz" pos="1026" userDrawn="1">
          <p15:clr>
            <a:srgbClr val="A4A3A4"/>
          </p15:clr>
        </p15:guide>
        <p15:guide id="4" orient="horz" pos="3680" userDrawn="1">
          <p15:clr>
            <a:srgbClr val="A4A3A4"/>
          </p15:clr>
        </p15:guide>
        <p15:guide id="5" pos="7469" userDrawn="1">
          <p15:clr>
            <a:srgbClr val="A4A3A4"/>
          </p15:clr>
        </p15:guide>
        <p15:guide id="6" pos="6425" userDrawn="1">
          <p15:clr>
            <a:srgbClr val="A4A3A4"/>
          </p15:clr>
        </p15:guide>
        <p15:guide id="7" pos="1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9CC"/>
    <a:srgbClr val="1E497D"/>
    <a:srgbClr val="EEEEED"/>
    <a:srgbClr val="DEF1CC"/>
    <a:srgbClr val="E2E2E2"/>
    <a:srgbClr val="4F4C37"/>
    <a:srgbClr val="8F999E"/>
    <a:srgbClr val="FFFFFF"/>
    <a:srgbClr val="0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6DD6FB-F1CA-4F7B-BC20-755E789E9754}" v="4" dt="2026-08-20T01:56:51.058"/>
  </p1510:revLst>
</p1510:revInfo>
</file>

<file path=ppt/tableStyles.xml><?xml version="1.0" encoding="utf-8"?>
<a:tblStyleLst xmlns:a="http://schemas.openxmlformats.org/drawingml/2006/main" def="{A186E7CC-E9CA-4A81-9595-9A8B10420DC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8" autoAdjust="0"/>
    <p:restoredTop sz="85220" autoAdjust="0"/>
  </p:normalViewPr>
  <p:slideViewPr>
    <p:cSldViewPr snapToGrid="0">
      <p:cViewPr varScale="1">
        <p:scale>
          <a:sx n="80" d="100"/>
          <a:sy n="80" d="100"/>
        </p:scale>
        <p:origin x="678" y="90"/>
      </p:cViewPr>
      <p:guideLst>
        <p:guide orient="horz" pos="595"/>
        <p:guide orient="horz" pos="4042"/>
        <p:guide orient="horz" pos="1026"/>
        <p:guide orient="horz" pos="3680"/>
        <p:guide pos="7469"/>
        <p:guide pos="6425"/>
        <p:guide pos="1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32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t" anchorCtr="0"/>
          <a:lstStyle/>
          <a:p>
            <a:endParaRPr lang="en-AU" sz="1000"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/>
          <a:lstStyle>
            <a:lvl1pPr algn="r">
              <a:defRPr sz="1200"/>
            </a:lvl1pPr>
          </a:lstStyle>
          <a:p>
            <a:fld id="{4E50C307-5AD1-4F8C-91A0-1FC7219EFB34}" type="datetimeFigureOut">
              <a:rPr lang="en-AU" sz="1000" smtClean="0">
                <a:cs typeface="Arial" pitchFamily="34" charset="0"/>
              </a:rPr>
              <a:t>20/08/2026</a:t>
            </a:fld>
            <a:endParaRPr lang="en-AU" sz="1000"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b"/>
          <a:lstStyle>
            <a:lvl1pPr algn="l">
              <a:defRPr sz="1200"/>
            </a:lvl1pPr>
          </a:lstStyle>
          <a:p>
            <a:endParaRPr lang="en-AU" sz="1000"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69261" y="8685213"/>
            <a:ext cx="1087153" cy="457200"/>
          </a:xfrm>
          <a:prstGeom prst="rect">
            <a:avLst/>
          </a:prstGeom>
        </p:spPr>
        <p:txBody>
          <a:bodyPr vert="horz" lIns="0" tIns="36000" rIns="91440" bIns="36000" rtlCol="0" anchor="b"/>
          <a:lstStyle>
            <a:lvl1pPr algn="r">
              <a:defRPr sz="1200"/>
            </a:lvl1pPr>
          </a:lstStyle>
          <a:p>
            <a:fld id="{AF84CFB5-B6E9-4915-957C-05CFA717E28F}" type="slidenum">
              <a:rPr lang="en-AU" sz="1000" smtClean="0">
                <a:cs typeface="Arial" pitchFamily="34" charset="0"/>
              </a:rPr>
              <a:t>‹#›</a:t>
            </a:fld>
            <a:endParaRPr lang="en-AU" sz="10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90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6200" y="76200"/>
            <a:ext cx="5017985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98770" y="64770"/>
            <a:ext cx="1417320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>
                <a:latin typeface="+mn-lt"/>
              </a:defRPr>
            </a:lvl1pPr>
          </a:lstStyle>
          <a:p>
            <a:fld id="{9BB1C32A-CF46-409D-8B8D-587A7E3A4DCC}" type="datetimeFigureOut">
              <a:rPr lang="en-AU" smtClean="0"/>
              <a:pPr/>
              <a:t>20/08/2026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46063" y="542925"/>
            <a:ext cx="7342188" cy="4130675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264" y="4977044"/>
            <a:ext cx="5505891" cy="34811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marL="0" lvl="1"/>
            <a:r>
              <a:rPr lang="en-AU" noProof="0"/>
              <a:t>Second level</a:t>
            </a:r>
          </a:p>
          <a:p>
            <a:pPr marL="144000" lvl="2" indent="-144000">
              <a:buFont typeface="Arial" pitchFamily="34" charset="0"/>
              <a:buChar char="•"/>
            </a:pPr>
            <a:r>
              <a:rPr lang="en-AU" noProof="0"/>
              <a:t>Third level</a:t>
            </a:r>
          </a:p>
          <a:p>
            <a:pPr marL="288000" lvl="3" indent="-144000">
              <a:buFont typeface="Arial" pitchFamily="34" charset="0"/>
              <a:buChar char="•"/>
            </a:pPr>
            <a:r>
              <a:rPr lang="en-AU" noProof="0"/>
              <a:t>Fourth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6200" y="8685213"/>
            <a:ext cx="48006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  <a:cs typeface="Arial" pitchFamily="34" charset="0"/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55969" y="8685213"/>
            <a:ext cx="989013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D5A593CC-2149-4E6C-BC3C-0044C280ECB2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7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895" rtl="0" eaLnBrk="1" latinLnBrk="0" hangingPunct="1">
      <a:defRPr lang="en-US" sz="1600" b="1" kern="1200" dirty="0" smtClean="0">
        <a:solidFill>
          <a:schemeClr val="tx1"/>
        </a:solidFill>
        <a:latin typeface="+mn-lt"/>
        <a:ea typeface="+mn-ea"/>
        <a:cs typeface="Arial" pitchFamily="34" charset="0"/>
      </a:defRPr>
    </a:lvl1pPr>
    <a:lvl2pPr marL="609448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895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343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790" algn="l" defTabSz="1218895" rtl="0" eaLnBrk="1" latinLnBrk="0" hangingPunct="1">
      <a:defRPr lang="en-AU" sz="1600" kern="1200" baseline="0" dirty="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723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1102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AD984-A197-A7B1-3A16-30FB6DB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72C148-98B3-3C99-CBEE-4D5B8B91B7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4B138E-C1C5-4088-C998-BA8A98617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AC094-F70A-B8D0-EC20-97134B681B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3818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8898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78AA1-A72C-0766-9262-CD67579D6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05915-C869-2F46-53AF-C160581E6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488ADB-D610-1F66-58BE-C44DED185E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B4B49-6F8D-681E-7FE8-9617DE894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63618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E82EA-E486-B294-8606-F21DDC40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0FF80D-2946-9535-D075-C5108EA96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C49F85-836F-2DBF-2BD7-581FC447F4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18A7F-E4F3-357E-8F8E-F526FF41A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3667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D763D-D010-02F4-6773-D933A2522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3FEB26-7209-7BD9-4BF0-FA54DF5282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00FBF-364B-4BE6-9984-95144BCAC4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E1666-6D85-5F9C-EC1C-B3FB768FA9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0541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D03A-D21E-F264-A666-25D5F8416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AE63E8-A08D-F3B3-4B88-2ED66FD9E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DB20D9-3E0E-5705-28F8-92AECDFBA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0" dirty="0"/>
              <a:t>Click 1 to reveal number of parts</a:t>
            </a:r>
          </a:p>
          <a:p>
            <a:r>
              <a:rPr lang="en-AU" b="0" dirty="0"/>
              <a:t>Click 2 to reveal fraction each student gets</a:t>
            </a:r>
          </a:p>
          <a:p>
            <a:r>
              <a:rPr lang="en-AU" b="0" dirty="0"/>
              <a:t>Click 3 to reveal number of parts</a:t>
            </a:r>
          </a:p>
          <a:p>
            <a:r>
              <a:rPr lang="en-AU" b="0" dirty="0"/>
              <a:t>Click 4 to reveal fraction each student gets</a:t>
            </a:r>
          </a:p>
          <a:p>
            <a:r>
              <a:rPr lang="en-AU" b="0" dirty="0"/>
              <a:t>Click 5 to reveal number of parts</a:t>
            </a:r>
          </a:p>
          <a:p>
            <a:r>
              <a:rPr lang="en-AU" b="0" dirty="0"/>
              <a:t>Click 6 to reveal fraction each student gets</a:t>
            </a:r>
          </a:p>
          <a:p>
            <a:endParaRPr lang="en-AU" dirty="0"/>
          </a:p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82568-6305-6CEE-CA6E-1EE68FC005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2627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AAD2E-0D6F-AA8E-8099-01C8C8A8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4411F1-3892-801C-836E-95F0121922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1E4C24-DA3B-8AB2-FC0B-F12F66C75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0" dirty="0"/>
              <a:t>Click 1 to reveal number of parts</a:t>
            </a:r>
          </a:p>
          <a:p>
            <a:r>
              <a:rPr lang="en-AU" b="0" dirty="0"/>
              <a:t>Click 2 to reveal fraction each student gets</a:t>
            </a:r>
          </a:p>
          <a:p>
            <a:r>
              <a:rPr lang="en-AU" b="0" dirty="0"/>
              <a:t>Click 3 &amp; 4 to reveal number of parts</a:t>
            </a:r>
          </a:p>
          <a:p>
            <a:r>
              <a:rPr lang="en-AU" b="0" dirty="0"/>
              <a:t>Click 5 to reveal fraction each student gets</a:t>
            </a:r>
          </a:p>
          <a:p>
            <a:r>
              <a:rPr lang="en-AU" b="0" dirty="0"/>
              <a:t>Click 6 &amp; 7 to reveal number of parts</a:t>
            </a:r>
          </a:p>
          <a:p>
            <a:r>
              <a:rPr lang="en-AU" b="0" dirty="0"/>
              <a:t>Click 8 to reveal fraction each student gets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38FC9-5EBC-D3FE-ECB5-B4102F1CB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5097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0" dirty="0"/>
              <a:t>Click 1- </a:t>
            </a:r>
            <a:r>
              <a:rPr lang="en-AU" b="0"/>
              <a:t>Question- </a:t>
            </a:r>
            <a:r>
              <a:rPr lang="en-AU" sz="1600"/>
              <a:t>What </a:t>
            </a:r>
            <a:r>
              <a:rPr lang="en-AU" sz="1600" dirty="0"/>
              <a:t>share of lamington does each student in each group get?</a:t>
            </a:r>
          </a:p>
          <a:p>
            <a:endParaRPr lang="en-AU" b="0" dirty="0"/>
          </a:p>
          <a:p>
            <a:pPr marL="0" marR="0" lvl="0" indent="0" algn="l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0" dirty="0"/>
              <a:t>Click 2- Question- </a:t>
            </a:r>
            <a:r>
              <a:rPr lang="en-AU" sz="1600" dirty="0"/>
              <a:t>Who gets the most? How do you know?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9701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CCC01-F73D-BA75-8163-D6ECC7AE3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F51D6A-9379-DC2D-DF3C-72BC3D604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F6E793-184E-65CC-3E8D-40565CD68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3E454-0FC1-D9CE-3FA3-654FAD6E0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7834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8A8CB-D332-18B6-31D8-575B9B8D9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348CC9-204A-F567-4803-33C4978DE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0198C6-6853-B92E-E21B-D8D2C77CA0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F6F10-41D8-2067-8D81-9A3DD5966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35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504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02E97-71BF-04AA-517F-FE2F16D4C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CDE0B1-EC0A-A784-35B8-AFC4D404E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E97AE1-9D56-7901-FD0D-1F87F7EA1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DA9AF-10A7-E4D2-BFAC-8AA7D6CD0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0152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47EAB-2E47-6956-98FC-4A6767764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744EAE-09C2-5BF3-56D4-11A6A8006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FAE883-163D-00DF-DD3B-B60869AFC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7CD14-CF1F-EA41-771F-5A2D24952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80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6523E1F-2C07-9BFE-E12B-785BEA27CBA7}"/>
              </a:ext>
            </a:extLst>
          </p:cNvPr>
          <p:cNvSpPr/>
          <p:nvPr userDrawn="1"/>
        </p:nvSpPr>
        <p:spPr>
          <a:xfrm>
            <a:off x="1" y="5724255"/>
            <a:ext cx="12191999" cy="11337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22226-8112-B345-8400-2663AF95AA30}"/>
              </a:ext>
            </a:extLst>
          </p:cNvPr>
          <p:cNvSpPr/>
          <p:nvPr userDrawn="1"/>
        </p:nvSpPr>
        <p:spPr>
          <a:xfrm>
            <a:off x="1" y="1628800"/>
            <a:ext cx="12191999" cy="4095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EEDEFEFB-2C29-0CD5-CC75-45028BC8F81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3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6971249" cy="3852000"/>
          </a:xfrm>
        </p:spPr>
        <p:txBody>
          <a:bodyPr numCol="2" spcCol="468000"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8D9A4BC-2BB1-B4C9-433F-54495B68C2E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64945" y="1692000"/>
            <a:ext cx="324139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2EC4D4-6736-94F1-CB7B-EF955DEDD44E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4BE50-7303-0570-F651-0B594EE61D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736CE7-A4CA-F851-9E4B-0268F6BE78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090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62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FA98472D-486B-498A-D50E-32AF601538C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348176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527207-12DA-E260-FE1E-B7DFF6F16B9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EACDEE-B324-0328-C538-D18B0F3CFFC9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97612C-6EC9-4E05-62EA-553338434F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586D0DB-467A-49D4-378A-64E7DB7D93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951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76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735897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03846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2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1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0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2303875"/>
            <a:ext cx="12191999" cy="2250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1999"/>
            <a:ext cx="10616398" cy="3852000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  <a:lvl6pPr>
              <a:spcAft>
                <a:spcPts val="800"/>
              </a:spcAft>
              <a:defRPr/>
            </a:lvl6pPr>
            <a:lvl7pPr>
              <a:spcAft>
                <a:spcPts val="800"/>
              </a:spcAft>
              <a:defRPr/>
            </a:lvl7pPr>
            <a:lvl8pPr>
              <a:spcAft>
                <a:spcPts val="800"/>
              </a:spcAft>
              <a:defRPr/>
            </a:lvl8pPr>
            <a:lvl9pPr>
              <a:spcAft>
                <a:spcPts val="800"/>
              </a:spcAft>
              <a:defRPr/>
            </a:lvl9pPr>
          </a:lstStyle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11957-4A74-A975-C0CA-8F433DBFEA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D20DA-08D2-9936-734C-E40EFDEFB6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0F852D-26A0-288B-A086-36AFF6182DBC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5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F975B4C-BAF5-E2EB-F9CA-8571039BF3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59135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A3734-3014-C979-22C7-AD2EFFBC081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25235-F086-DE87-717A-33956E1A76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D4565F-4100-A6E8-C161-9A32892BCCFB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20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92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9935" y="1692000"/>
            <a:ext cx="10616400" cy="38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5" name="Graphic 3">
            <a:extLst>
              <a:ext uri="{FF2B5EF4-FFF2-40B4-BE49-F238E27FC236}">
                <a16:creationId xmlns:a16="http://schemas.microsoft.com/office/drawing/2014/main" id="{D99D85C0-7AF8-386B-BFE0-F650B72ACC1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5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8" r:id="rId2"/>
    <p:sldLayoutId id="2147483693" r:id="rId3"/>
    <p:sldLayoutId id="2147483696" r:id="rId4"/>
    <p:sldLayoutId id="2147483697" r:id="rId5"/>
    <p:sldLayoutId id="2147483699" r:id="rId6"/>
    <p:sldLayoutId id="2147483650" r:id="rId7"/>
    <p:sldLayoutId id="2147483662" r:id="rId8"/>
    <p:sldLayoutId id="2147483663" r:id="rId9"/>
    <p:sldLayoutId id="2147483665" r:id="rId10"/>
    <p:sldLayoutId id="2147483700" r:id="rId11"/>
    <p:sldLayoutId id="2147483694" r:id="rId12"/>
    <p:sldLayoutId id="2147483687" r:id="rId13"/>
    <p:sldLayoutId id="2147483655" r:id="rId14"/>
  </p:sldLayoutIdLst>
  <p:hf hd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2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itchFamily="34" charset="0"/>
        <a:buNone/>
        <a:defRPr sz="1600" b="1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0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4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Symbol" panose="05050102010706020507" pitchFamily="18" charset="2"/>
        <a:buChar char="·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88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432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576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720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86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sv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7" Type="http://schemas.openxmlformats.org/officeDocument/2006/relationships/image" Target="../media/image3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0.png"/><Relationship Id="rId4" Type="http://schemas.openxmlformats.org/officeDocument/2006/relationships/image" Target="../media/image3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5346-6D1C-C289-4A0F-5EF93BD01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cs typeface="Arial"/>
              </a:rPr>
              <a:t>Fractions: Lamington slice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79B7F-AC8A-CE86-5D2F-FB419F693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(</a:t>
            </a:r>
            <a:r>
              <a:rPr lang="en-AU" dirty="0"/>
              <a:t>Y5</a:t>
            </a:r>
            <a:r>
              <a:rPr lang="en-AU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9E4DB-88B8-7A5A-6FC5-CA6EDD27E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53EF5-5C5D-42EE-4E30-6B570F4E2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43787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69006-0133-5FA6-A82A-78149AE1A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Ali’s strategy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6B1AFE-C70D-806E-8656-A6F189A2F42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4BFDF1-7509-255F-6066-B5ED9E5F063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10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Graphic 12">
            <a:extLst>
              <a:ext uri="{FF2B5EF4-FFF2-40B4-BE49-F238E27FC236}">
                <a16:creationId xmlns:a16="http://schemas.microsoft.com/office/drawing/2014/main" id="{BACF2844-7CA9-4861-9399-17C07EEBA7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175" y="1672948"/>
            <a:ext cx="1237175" cy="1754539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46AEBD3-9C32-15AA-C940-92AF244616B4}"/>
              </a:ext>
            </a:extLst>
          </p:cNvPr>
          <p:cNvSpPr/>
          <p:nvPr/>
        </p:nvSpPr>
        <p:spPr>
          <a:xfrm>
            <a:off x="2947853" y="1400333"/>
            <a:ext cx="7063250" cy="1616112"/>
          </a:xfrm>
          <a:prstGeom prst="wedgeEllipseCallout">
            <a:avLst>
              <a:gd name="adj1" fmla="val -63436"/>
              <a:gd name="adj2" fmla="val 2812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15E0B7-5490-C0FE-E826-E1D2CC16A615}"/>
              </a:ext>
            </a:extLst>
          </p:cNvPr>
          <p:cNvSpPr txBox="1"/>
          <p:nvPr/>
        </p:nvSpPr>
        <p:spPr>
          <a:xfrm>
            <a:off x="3488121" y="1691998"/>
            <a:ext cx="6093372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 counted how many people were in the group, and then I cut each lamington into that many parts!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5770A11-5A77-4076-8F2B-9145E97E3CD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2543" y="3429000"/>
            <a:ext cx="6838950" cy="14573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9182ED-8A9B-4A9D-84B9-E8CD41F22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3717" y="5034433"/>
            <a:ext cx="797670" cy="10817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CD995E9-18EE-C0ED-A54F-C90C03D00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331" y="5034433"/>
            <a:ext cx="797670" cy="10817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B8210F-0149-188F-769B-C3AD307B7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5972" y="5058957"/>
            <a:ext cx="797670" cy="10817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C6BD6E2-40B3-01BC-A966-1AD72E76D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2085" y="5034433"/>
            <a:ext cx="797670" cy="10817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7F40D2-889D-294E-814E-7FED2A341261}"/>
                  </a:ext>
                </a:extLst>
              </p:cNvPr>
              <p:cNvSpPr txBox="1"/>
              <p:nvPr/>
            </p:nvSpPr>
            <p:spPr>
              <a:xfrm>
                <a:off x="419100" y="5095031"/>
                <a:ext cx="2256472" cy="1015727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7F40D2-889D-294E-814E-7FED2A341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5095031"/>
                <a:ext cx="2256472" cy="10157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92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22788-9CBF-977C-8CDB-233D8385E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522C3-529F-195B-2AB6-F7DE4E64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Amy’s strategy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A4FDB5-4EA8-802C-B5A5-D99138E4881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A4B940-74AD-2A03-5F64-90E757C7BC4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11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35FD0D-6752-490A-FE58-1AEA28606BC6}"/>
              </a:ext>
            </a:extLst>
          </p:cNvPr>
          <p:cNvSpPr txBox="1"/>
          <p:nvPr/>
        </p:nvSpPr>
        <p:spPr>
          <a:xfrm>
            <a:off x="3488121" y="1578223"/>
            <a:ext cx="6093372" cy="1569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 cut three lamingtons in half and gave everyone one half! Then I cut up any </a:t>
            </a:r>
            <a:r>
              <a:rPr lang="en-US"/>
              <a:t>leftover into </a:t>
            </a:r>
            <a:r>
              <a:rPr lang="en-US" dirty="0"/>
              <a:t>smaller pieces and shared those out, too.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D3991AB-10C1-CA6F-DACE-1B039DEEF52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2543" y="3429000"/>
            <a:ext cx="6838950" cy="1457325"/>
          </a:xfrm>
          <a:prstGeom prst="rect">
            <a:avLst/>
          </a:prstGeom>
        </p:spPr>
      </p:pic>
      <p:pic>
        <p:nvPicPr>
          <p:cNvPr id="3" name="Graphic 12">
            <a:extLst>
              <a:ext uri="{FF2B5EF4-FFF2-40B4-BE49-F238E27FC236}">
                <a16:creationId xmlns:a16="http://schemas.microsoft.com/office/drawing/2014/main" id="{BB0ED615-D0F1-B634-BCA4-130A8B033A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8890" y="1691839"/>
            <a:ext cx="1503744" cy="17466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835B8A-748F-795A-BB3E-F93A78A6B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3717" y="5034433"/>
            <a:ext cx="3404566" cy="108177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1C88C3-8A4F-ED14-AF13-2DAE6E87F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3664" y="5024705"/>
            <a:ext cx="869322" cy="1071042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1E48F90-077E-EA5D-C5C4-1156A87E8162}"/>
              </a:ext>
            </a:extLst>
          </p:cNvPr>
          <p:cNvSpPr/>
          <p:nvPr/>
        </p:nvSpPr>
        <p:spPr>
          <a:xfrm>
            <a:off x="2947853" y="1400332"/>
            <a:ext cx="7063250" cy="1746655"/>
          </a:xfrm>
          <a:prstGeom prst="wedgeEllipseCallout">
            <a:avLst>
              <a:gd name="adj1" fmla="val -63436"/>
              <a:gd name="adj2" fmla="val 2812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AA1DEFD-CF5F-F962-A08C-5BE3ED802859}"/>
                  </a:ext>
                </a:extLst>
              </p:cNvPr>
              <p:cNvSpPr txBox="1"/>
              <p:nvPr/>
            </p:nvSpPr>
            <p:spPr>
              <a:xfrm>
                <a:off x="419099" y="5095031"/>
                <a:ext cx="2528753" cy="1017523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="0" i="0" dirty="0"/>
                        <m:t> </m:t>
                      </m:r>
                      <m:r>
                        <m:rPr>
                          <m:nor/>
                        </m:rPr>
                        <a:rPr lang="en-US" sz="3200" b="0" i="0" dirty="0">
                          <a:solidFill>
                            <a:srgbClr val="0070C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="0" i="0" dirty="0"/>
                        <m:t> </m:t>
                      </m:r>
                      <m:r>
                        <m:rPr>
                          <m:nor/>
                        </m:rPr>
                        <a:rPr lang="en-US" sz="3200" b="0" i="0" dirty="0">
                          <a:solidFill>
                            <a:srgbClr val="0070C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AA1DEFD-CF5F-F962-A08C-5BE3ED802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99" y="5095031"/>
                <a:ext cx="2528753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31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1C5C9-3F8C-403B-9683-0C7C957BB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33218-1990-0524-E42B-132786F0D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Tara’s strategy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1A8B23-54D1-B798-95B0-9F03D6A7C50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065874-BAFE-EB9B-8EA7-9A7AE5803B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12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755556-4F85-2512-B18B-0A834BC920AC}"/>
              </a:ext>
            </a:extLst>
          </p:cNvPr>
          <p:cNvSpPr txBox="1"/>
          <p:nvPr/>
        </p:nvSpPr>
        <p:spPr>
          <a:xfrm>
            <a:off x="3624307" y="1755239"/>
            <a:ext cx="5928253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 counted how many people were in the group, and then I cut each lamington into that many parts!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868D659-2FA4-8B3C-BBE2-1986C4384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968" y="3324878"/>
            <a:ext cx="5720453" cy="163018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BE9C150-B148-F67F-694C-127693DCA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13" y="3378792"/>
            <a:ext cx="9142005" cy="1583031"/>
          </a:xfrm>
          <a:prstGeom prst="rect">
            <a:avLst/>
          </a:prstGeom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E20ACD31-0F23-1930-EB93-285ED2F75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22" y="1793462"/>
            <a:ext cx="1681112" cy="167360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4D84CC73-F17B-0A27-F3ED-2E2DE2E93826}"/>
              </a:ext>
            </a:extLst>
          </p:cNvPr>
          <p:cNvSpPr/>
          <p:nvPr/>
        </p:nvSpPr>
        <p:spPr>
          <a:xfrm>
            <a:off x="2947853" y="1400332"/>
            <a:ext cx="7063250" cy="1746655"/>
          </a:xfrm>
          <a:prstGeom prst="wedgeEllipseCallout">
            <a:avLst>
              <a:gd name="adj1" fmla="val -63436"/>
              <a:gd name="adj2" fmla="val 2812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29D35A9-567E-37A6-AA0D-CE4EF8CAF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7938" y="5008974"/>
            <a:ext cx="5602942" cy="10359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97FACC-27CB-F5E5-6F26-82F0CF9C68BE}"/>
                  </a:ext>
                </a:extLst>
              </p:cNvPr>
              <p:cNvSpPr txBox="1"/>
              <p:nvPr/>
            </p:nvSpPr>
            <p:spPr>
              <a:xfrm>
                <a:off x="419100" y="5095031"/>
                <a:ext cx="2256472" cy="1027525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AU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AU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97FACC-27CB-F5E5-6F26-82F0CF9C6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5095031"/>
                <a:ext cx="2256472" cy="10275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97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A8DA3-27B0-C970-EA1C-6D3CC8118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BC204-0D55-3857-4C36-58137115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Ray’s strategy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EB53F-5193-8A77-6BC9-F2CC7C89450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8C203C-5F2F-F0D8-57C2-1EF12BC7A61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13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00D1FA-A2AF-254C-A1CC-6263966D73E5}"/>
              </a:ext>
            </a:extLst>
          </p:cNvPr>
          <p:cNvSpPr txBox="1"/>
          <p:nvPr/>
        </p:nvSpPr>
        <p:spPr>
          <a:xfrm>
            <a:off x="3624307" y="1628775"/>
            <a:ext cx="5928253" cy="1569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 cut three lamingtons in half and gave everyone one half! Then I cut the two remaining lamingtons into three and gave  everyone one third.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9ED3602-DC37-6735-7B55-45C35B4BC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968" y="3324878"/>
            <a:ext cx="5720453" cy="163018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47D460E-9EEB-C3BC-A0EA-9740793F9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313" y="3378792"/>
            <a:ext cx="9142005" cy="1583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0D0CAB-E22D-881A-1251-5FD760046D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7938" y="5030915"/>
            <a:ext cx="4566061" cy="1077704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5186D3F0-A558-3B58-821C-E5B1F2BA7782}"/>
              </a:ext>
            </a:extLst>
          </p:cNvPr>
          <p:cNvSpPr/>
          <p:nvPr/>
        </p:nvSpPr>
        <p:spPr>
          <a:xfrm>
            <a:off x="2947853" y="1400332"/>
            <a:ext cx="7063250" cy="1746655"/>
          </a:xfrm>
          <a:prstGeom prst="wedgeEllipseCallout">
            <a:avLst>
              <a:gd name="adj1" fmla="val -63436"/>
              <a:gd name="adj2" fmla="val 2812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3" name="Picture 50">
            <a:extLst>
              <a:ext uri="{FF2B5EF4-FFF2-40B4-BE49-F238E27FC236}">
                <a16:creationId xmlns:a16="http://schemas.microsoft.com/office/drawing/2014/main" id="{9C8624F6-386C-B35B-C21F-31059E99D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407" y="1729009"/>
            <a:ext cx="1286003" cy="1767245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87C867-C79F-F30E-9D76-9848A75F78FF}"/>
                  </a:ext>
                </a:extLst>
              </p:cNvPr>
              <p:cNvSpPr txBox="1"/>
              <p:nvPr/>
            </p:nvSpPr>
            <p:spPr>
              <a:xfrm>
                <a:off x="419100" y="5095031"/>
                <a:ext cx="2256472" cy="1017523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="0" i="0" dirty="0"/>
                        <m:t> </m:t>
                      </m:r>
                      <m:r>
                        <m:rPr>
                          <m:nor/>
                        </m:rPr>
                        <a:rPr lang="en-US" sz="3200" b="0" i="0" dirty="0">
                          <a:solidFill>
                            <a:srgbClr val="0070C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87C867-C79F-F30E-9D76-9848A75F7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5095031"/>
                <a:ext cx="2256472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227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E3749-5B5B-C35B-E2A8-E3232E30A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Comparing fractions on a number 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36E00D-2480-6434-F14E-960C071AF63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9ABF1-F7FD-6070-5B8D-5BEBF0AD241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14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Minus Sign 2">
            <a:extLst>
              <a:ext uri="{FF2B5EF4-FFF2-40B4-BE49-F238E27FC236}">
                <a16:creationId xmlns:a16="http://schemas.microsoft.com/office/drawing/2014/main" id="{70E0C048-CCE7-0D75-EB63-64BE5EA1C368}"/>
              </a:ext>
            </a:extLst>
          </p:cNvPr>
          <p:cNvSpPr/>
          <p:nvPr/>
        </p:nvSpPr>
        <p:spPr>
          <a:xfrm>
            <a:off x="-914400" y="3603398"/>
            <a:ext cx="14253029" cy="914400"/>
          </a:xfrm>
          <a:prstGeom prst="mathMinus">
            <a:avLst>
              <a:gd name="adj1" fmla="val 139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6" name="Minus Sign 5">
            <a:extLst>
              <a:ext uri="{FF2B5EF4-FFF2-40B4-BE49-F238E27FC236}">
                <a16:creationId xmlns:a16="http://schemas.microsoft.com/office/drawing/2014/main" id="{E52A242A-C361-750F-6FCF-A82E013CA31B}"/>
              </a:ext>
            </a:extLst>
          </p:cNvPr>
          <p:cNvSpPr/>
          <p:nvPr/>
        </p:nvSpPr>
        <p:spPr>
          <a:xfrm rot="5400000">
            <a:off x="530492" y="3880756"/>
            <a:ext cx="914400" cy="395514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7" name="Minus Sign 6">
            <a:extLst>
              <a:ext uri="{FF2B5EF4-FFF2-40B4-BE49-F238E27FC236}">
                <a16:creationId xmlns:a16="http://schemas.microsoft.com/office/drawing/2014/main" id="{2505EF41-A8B9-DB8B-5C84-43D4C424272E}"/>
              </a:ext>
            </a:extLst>
          </p:cNvPr>
          <p:cNvSpPr/>
          <p:nvPr/>
        </p:nvSpPr>
        <p:spPr>
          <a:xfrm rot="5400000">
            <a:off x="10944865" y="3873954"/>
            <a:ext cx="914400" cy="395514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9" name="Minus Sign 8">
            <a:extLst>
              <a:ext uri="{FF2B5EF4-FFF2-40B4-BE49-F238E27FC236}">
                <a16:creationId xmlns:a16="http://schemas.microsoft.com/office/drawing/2014/main" id="{3EFE3681-C9A4-DBB3-D427-1503956074D7}"/>
              </a:ext>
            </a:extLst>
          </p:cNvPr>
          <p:cNvSpPr/>
          <p:nvPr/>
        </p:nvSpPr>
        <p:spPr>
          <a:xfrm rot="5400000">
            <a:off x="5744750" y="3873954"/>
            <a:ext cx="914400" cy="395514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A195B3E-B830-EE01-BABB-7A5AB61F5B5B}"/>
                  </a:ext>
                </a:extLst>
              </p:cNvPr>
              <p:cNvSpPr txBox="1"/>
              <p:nvPr/>
            </p:nvSpPr>
            <p:spPr>
              <a:xfrm>
                <a:off x="5901684" y="2861134"/>
                <a:ext cx="60778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AU" sz="2400" b="1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240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A195B3E-B830-EE01-BABB-7A5AB61F5B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684" y="2861134"/>
                <a:ext cx="607786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28CA2B6-9089-6432-4128-6BCD1C6A7049}"/>
                  </a:ext>
                </a:extLst>
              </p:cNvPr>
              <p:cNvSpPr txBox="1"/>
              <p:nvPr/>
            </p:nvSpPr>
            <p:spPr>
              <a:xfrm>
                <a:off x="683799" y="3067941"/>
                <a:ext cx="6077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A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28CA2B6-9089-6432-4128-6BCD1C6A7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99" y="3067941"/>
                <a:ext cx="60778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BE100D-91E7-B93A-5551-4CF0A43417A2}"/>
                  </a:ext>
                </a:extLst>
              </p:cNvPr>
              <p:cNvSpPr txBox="1"/>
              <p:nvPr/>
            </p:nvSpPr>
            <p:spPr>
              <a:xfrm>
                <a:off x="11112315" y="3104229"/>
                <a:ext cx="6077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A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BE100D-91E7-B93A-5551-4CF0A43417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2315" y="3104229"/>
                <a:ext cx="60778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5E927B-6ED6-0FEE-39E4-70492A36C8D9}"/>
                  </a:ext>
                </a:extLst>
              </p:cNvPr>
              <p:cNvSpPr txBox="1"/>
              <p:nvPr/>
            </p:nvSpPr>
            <p:spPr>
              <a:xfrm>
                <a:off x="3214851" y="1806964"/>
                <a:ext cx="5994526" cy="624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Is the fraction greater than or less than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AU" sz="240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AU" sz="2400" dirty="0"/>
                  <a:t> ?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5E927B-6ED6-0FEE-39E4-70492A36C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851" y="1806964"/>
                <a:ext cx="5994526" cy="624082"/>
              </a:xfrm>
              <a:prstGeom prst="rect">
                <a:avLst/>
              </a:prstGeom>
              <a:blipFill>
                <a:blip r:embed="rId6"/>
                <a:stretch>
                  <a:fillRect l="-1524" b="-77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EDC3F37-034C-BD0A-DFAF-01472263F308}"/>
                  </a:ext>
                </a:extLst>
              </p:cNvPr>
              <p:cNvSpPr txBox="1"/>
              <p:nvPr/>
            </p:nvSpPr>
            <p:spPr>
              <a:xfrm>
                <a:off x="2916247" y="5217918"/>
                <a:ext cx="6951653" cy="624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Is the fraction closer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AU" sz="240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AU" dirty="0"/>
                  <a:t>  or closer to 1 whole?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EDC3F37-034C-BD0A-DFAF-01472263F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47" y="5217918"/>
                <a:ext cx="6951653" cy="624082"/>
              </a:xfrm>
              <a:prstGeom prst="rect">
                <a:avLst/>
              </a:prstGeom>
              <a:blipFill>
                <a:blip r:embed="rId7"/>
                <a:stretch>
                  <a:fillRect l="-1315" b="-88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6683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A734-9926-2733-1995-AA0F61567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7B8E0-84A2-1252-2177-934EBAC7F8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018" y="2928228"/>
            <a:ext cx="10872581" cy="1001542"/>
          </a:xfrm>
        </p:spPr>
        <p:txBody>
          <a:bodyPr/>
          <a:lstStyle/>
          <a:p>
            <a:pPr lvl="0"/>
            <a:r>
              <a:rPr lang="en-AU" dirty="0"/>
              <a:t>Task 3 • Equal shares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FAC4E0-AF80-8053-FFB2-4585B1E73F83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10EF2E86-B0B3-4ED9-B145-10E2025F1F0A}" type="slidenum">
              <a:rPr/>
              <a:t>15</a:t>
            </a:fld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5A66D-018A-A842-1BFF-DB2E0BEE41CC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246778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E9E96-A0D0-77C0-28AD-8F059B4F2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325A-56F6-BAB6-3188-033F6BC4E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Sharing strategies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C6E4BB-F3CA-B2D0-7528-A4EFD05DA7A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5F986-E38C-A031-9816-5C9C2D8AAD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16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7252C380-66A5-2877-B1B5-C934A3E994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7985" y="2222284"/>
            <a:ext cx="4776029" cy="1017733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F22F1AD-1FAC-292F-DDF2-771A752AEAA3}"/>
              </a:ext>
            </a:extLst>
          </p:cNvPr>
          <p:cNvSpPr txBox="1">
            <a:spLocks/>
          </p:cNvSpPr>
          <p:nvPr/>
        </p:nvSpPr>
        <p:spPr>
          <a:xfrm>
            <a:off x="789935" y="3628417"/>
            <a:ext cx="3856710" cy="22903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F0FCF4C-8F92-02C6-BACD-5BADE3A2B379}"/>
              </a:ext>
            </a:extLst>
          </p:cNvPr>
          <p:cNvSpPr txBox="1">
            <a:spLocks/>
          </p:cNvSpPr>
          <p:nvPr/>
        </p:nvSpPr>
        <p:spPr>
          <a:xfrm>
            <a:off x="6096000" y="3856376"/>
            <a:ext cx="5713379" cy="22903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endParaRPr lang="en-AU" b="0" dirty="0"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5B65F6-2ED6-766B-D77A-0C6D9F7F39D1}"/>
              </a:ext>
            </a:extLst>
          </p:cNvPr>
          <p:cNvSpPr txBox="1"/>
          <p:nvPr/>
        </p:nvSpPr>
        <p:spPr>
          <a:xfrm>
            <a:off x="5672664" y="4459637"/>
            <a:ext cx="7255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000000"/>
                </a:solidFill>
              </a:rPr>
              <a:t> </a:t>
            </a:r>
            <a:r>
              <a:rPr lang="en-US" sz="2400" b="1" u="sng" dirty="0">
                <a:solidFill>
                  <a:srgbClr val="000000"/>
                </a:solidFill>
              </a:rPr>
              <a:t>OR</a:t>
            </a:r>
            <a:endParaRPr lang="en-AU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8B4619-4A1F-DD39-8CF1-BEB72B5AF392}"/>
                  </a:ext>
                </a:extLst>
              </p:cNvPr>
              <p:cNvSpPr txBox="1"/>
              <p:nvPr/>
            </p:nvSpPr>
            <p:spPr>
              <a:xfrm>
                <a:off x="1805830" y="3492636"/>
                <a:ext cx="3044800" cy="7012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2400" dirty="0"/>
                  <a:t>They each get</a:t>
                </a:r>
                <a:r>
                  <a:rPr lang="en-AU" sz="24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400" i="0">
                            <a:solidFill>
                              <a:srgbClr val="000000"/>
                            </a:solidFill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400" i="0">
                            <a:solidFill>
                              <a:srgbClr val="00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 </a:t>
                </a:r>
                <a:endParaRPr lang="en-A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8B4619-4A1F-DD39-8CF1-BEB72B5AF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830" y="3492636"/>
                <a:ext cx="3044800" cy="701282"/>
              </a:xfrm>
              <a:prstGeom prst="rect">
                <a:avLst/>
              </a:prstGeom>
              <a:blipFill>
                <a:blip r:embed="rId4"/>
                <a:stretch>
                  <a:fillRect b="-608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E88DD40-DF05-F4D5-E04C-B275C25DB874}"/>
              </a:ext>
            </a:extLst>
          </p:cNvPr>
          <p:cNvSpPr txBox="1"/>
          <p:nvPr/>
        </p:nvSpPr>
        <p:spPr>
          <a:xfrm>
            <a:off x="3552785" y="1547605"/>
            <a:ext cx="5286415" cy="830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dirty="0"/>
              <a:t>Five</a:t>
            </a:r>
            <a:r>
              <a:rPr lang="en-AU" sz="2400" b="0" dirty="0"/>
              <a:t> students share </a:t>
            </a:r>
            <a:r>
              <a:rPr lang="en-AU" sz="2400" dirty="0"/>
              <a:t>four</a:t>
            </a:r>
            <a:r>
              <a:rPr lang="en-AU" sz="2400" b="0" dirty="0"/>
              <a:t> lamingtons.</a:t>
            </a:r>
          </a:p>
          <a:p>
            <a:endParaRPr lang="en-AU" b="0" i="1" dirty="0">
              <a:solidFill>
                <a:srgbClr val="000000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8585BC-91C0-2FD9-9CDC-8F278B6AE560}"/>
                  </a:ext>
                </a:extLst>
              </p:cNvPr>
              <p:cNvSpPr txBox="1"/>
              <p:nvPr/>
            </p:nvSpPr>
            <p:spPr>
              <a:xfrm>
                <a:off x="7393568" y="5141660"/>
                <a:ext cx="4125523" cy="7060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2400" dirty="0"/>
                  <a:t>They each get</a:t>
                </a:r>
                <a:r>
                  <a:rPr lang="en-US" sz="2400" b="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4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400" i="0">
                            <a:solidFill>
                              <a:srgbClr val="00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4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4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8585BC-91C0-2FD9-9CDC-8F278B6AE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3568" y="5141660"/>
                <a:ext cx="4125523" cy="706091"/>
              </a:xfrm>
              <a:prstGeom prst="rect">
                <a:avLst/>
              </a:prstGeom>
              <a:blipFill>
                <a:blip r:embed="rId5"/>
                <a:stretch>
                  <a:fillRect b="-603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468A977A-22E1-40C9-E5A9-8AFFAC9573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4382" y="3684191"/>
            <a:ext cx="2116394" cy="5090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D91BA65-F615-DFBB-0439-A1C56833B5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8740" y="3573347"/>
            <a:ext cx="2092036" cy="77125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FFF3D9D-65AA-A40C-5636-662DD8F490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7784" y="5295640"/>
            <a:ext cx="2313802" cy="5809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3624CF1-D050-0EA8-6D1F-B62EA472B3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9634" y="5093487"/>
            <a:ext cx="2450976" cy="86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6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4" grpId="0" build="allAtOnce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13C48-9151-FD52-1321-FEFC5D81F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395A6-4E04-F2BB-18FF-E2DD95D7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Does each group have an equal share?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743963-D20C-13BE-72A4-8AD37D23DA8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61611" y="1631865"/>
                <a:ext cx="10616399" cy="3852000"/>
              </a:xfrm>
            </p:spPr>
            <p:txBody>
              <a:bodyPr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Five</a:t>
                </a:r>
                <a:r>
                  <a:rPr lang="en-AU" sz="2000" b="0" dirty="0"/>
                  <a:t> students share </a:t>
                </a:r>
                <a:r>
                  <a:rPr lang="en-AU" sz="2000" dirty="0"/>
                  <a:t>three</a:t>
                </a:r>
                <a:r>
                  <a:rPr lang="en-AU" sz="2000" b="0" dirty="0"/>
                  <a:t> lamingtons</a:t>
                </a:r>
                <a:r>
                  <a:rPr lang="en-US" sz="2000" b="0" dirty="0">
                    <a:solidFill>
                      <a:srgbClr val="000000"/>
                    </a:solidFill>
                  </a:rPr>
                  <a:t> to get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 dirty="0" smtClean="0">
                            <a:solidFill>
                              <a:srgbClr val="00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1" dirty="0">
                        <a:solidFill>
                          <a:srgbClr val="000000"/>
                        </a:solidFill>
                      </a:rPr>
                      <m:t>or</m:t>
                    </m:r>
                  </m:oMath>
                </a14:m>
                <a:r>
                  <a:rPr lang="en-US" sz="2000" b="0" dirty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 smtClean="0">
                            <a:solidFill>
                              <a:srgbClr val="000000"/>
                            </a:solidFill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.</a:t>
                </a:r>
                <a:endParaRPr lang="en-AU" sz="2000" dirty="0"/>
              </a:p>
              <a:p>
                <a:endParaRPr lang="en-AU" sz="20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Five</a:t>
                </a:r>
                <a:r>
                  <a:rPr lang="en-AU" sz="2000" b="0" dirty="0"/>
                  <a:t> students share </a:t>
                </a:r>
                <a:r>
                  <a:rPr lang="en-AU" sz="2000" dirty="0"/>
                  <a:t>four</a:t>
                </a:r>
                <a:r>
                  <a:rPr lang="en-AU" sz="2000" b="0" dirty="0"/>
                  <a:t> lamingtons to get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b="0" i="1" dirty="0">
                    <a:solidFill>
                      <a:srgbClr val="000000"/>
                    </a:solidFill>
                  </a:rPr>
                  <a:t>or</a:t>
                </a:r>
                <a:r>
                  <a:rPr lang="en-US" sz="2000" b="0" dirty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.</a:t>
                </a:r>
              </a:p>
              <a:p>
                <a:endParaRPr lang="en-AU" sz="20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Six</a:t>
                </a:r>
                <a:r>
                  <a:rPr lang="en-AU" sz="2000" b="0" dirty="0"/>
                  <a:t> students share </a:t>
                </a:r>
                <a:r>
                  <a:rPr lang="en-AU" sz="2000" dirty="0"/>
                  <a:t>five</a:t>
                </a:r>
                <a:r>
                  <a:rPr lang="en-AU" sz="2000" b="0" dirty="0"/>
                  <a:t> lamingtons to get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0" dirty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i="0" dirty="0">
                            <a:solidFill>
                              <a:srgbClr val="000000"/>
                            </a:solidFill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i="0" dirty="0">
                            <a:solidFill>
                              <a:srgbClr val="000000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 </a:t>
                </a:r>
                <a:r>
                  <a:rPr lang="en-US" sz="2000" b="0" i="1" dirty="0">
                    <a:solidFill>
                      <a:srgbClr val="000000"/>
                    </a:solidFill>
                  </a:rPr>
                  <a:t>or</a:t>
                </a:r>
                <a:r>
                  <a:rPr lang="en-US" sz="2000" b="0" dirty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.</a:t>
                </a:r>
                <a:endParaRPr lang="en-AU" sz="2000" dirty="0"/>
              </a:p>
              <a:p>
                <a:endParaRPr lang="en-AU" sz="20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Eight </a:t>
                </a:r>
                <a:r>
                  <a:rPr lang="en-AU" sz="2000" b="0" dirty="0"/>
                  <a:t>students share </a:t>
                </a:r>
                <a:r>
                  <a:rPr lang="en-AU" sz="2000" dirty="0"/>
                  <a:t>six</a:t>
                </a:r>
                <a:r>
                  <a:rPr lang="en-AU" sz="2000" b="0" dirty="0"/>
                  <a:t> lamingtons to get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 </a:t>
                </a:r>
                <a:r>
                  <a:rPr lang="en-US" sz="2000" b="0" i="1" dirty="0">
                    <a:solidFill>
                      <a:srgbClr val="000000"/>
                    </a:solidFill>
                  </a:rPr>
                  <a:t>or</a:t>
                </a:r>
                <a:r>
                  <a:rPr lang="en-US" sz="2000" b="0" dirty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0">
                            <a:solidFill>
                              <a:srgbClr val="000000"/>
                            </a:solidFill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AU" sz="2000" i="0">
                            <a:solidFill>
                              <a:srgbClr val="000000"/>
                            </a:solidFill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.</a:t>
                </a:r>
                <a:endParaRPr lang="en-AU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AU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743963-D20C-13BE-72A4-8AD37D23DA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61611" y="1631865"/>
                <a:ext cx="10616399" cy="3852000"/>
              </a:xfrm>
              <a:blipFill>
                <a:blip r:embed="rId3"/>
                <a:stretch>
                  <a:fillRect l="-13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26ACB-D059-B1F4-0458-A4A9AD2BC5F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D4C6A8-6658-6B77-6F2B-62C946AA7B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17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0" name="Content Placeholder 18">
            <a:extLst>
              <a:ext uri="{FF2B5EF4-FFF2-40B4-BE49-F238E27FC236}">
                <a16:creationId xmlns:a16="http://schemas.microsoft.com/office/drawing/2014/main" id="{BB4920E7-780D-27B8-19BB-52504C085AB5}"/>
              </a:ext>
            </a:extLst>
          </p:cNvPr>
          <p:cNvSpPr txBox="1">
            <a:spLocks/>
          </p:cNvSpPr>
          <p:nvPr/>
        </p:nvSpPr>
        <p:spPr>
          <a:xfrm>
            <a:off x="1857435" y="5079723"/>
            <a:ext cx="9002908" cy="11924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</a:pPr>
            <a:endParaRPr lang="en-AU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031FFB-D925-EDF3-8C72-B92F69A5F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257" y="2843161"/>
            <a:ext cx="2630225" cy="20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2F5B8-84ED-F170-4D76-635EC9848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7AC65-BBF8-C501-DB17-5B44BA8E3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Comparing fractions on a number 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6A37C7-0029-7CBE-A0D7-ACDC14E45EE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B72541-520D-3108-33ED-7BB6DF052E2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18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Minus Sign 2">
            <a:extLst>
              <a:ext uri="{FF2B5EF4-FFF2-40B4-BE49-F238E27FC236}">
                <a16:creationId xmlns:a16="http://schemas.microsoft.com/office/drawing/2014/main" id="{849BC24C-83A3-D320-AF1A-C7426DC3EFE8}"/>
              </a:ext>
            </a:extLst>
          </p:cNvPr>
          <p:cNvSpPr/>
          <p:nvPr/>
        </p:nvSpPr>
        <p:spPr>
          <a:xfrm>
            <a:off x="-914400" y="3603398"/>
            <a:ext cx="14253029" cy="914400"/>
          </a:xfrm>
          <a:prstGeom prst="mathMinus">
            <a:avLst>
              <a:gd name="adj1" fmla="val 139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6" name="Minus Sign 5">
            <a:extLst>
              <a:ext uri="{FF2B5EF4-FFF2-40B4-BE49-F238E27FC236}">
                <a16:creationId xmlns:a16="http://schemas.microsoft.com/office/drawing/2014/main" id="{0C707017-6B40-FA69-74FD-6C8C0643935F}"/>
              </a:ext>
            </a:extLst>
          </p:cNvPr>
          <p:cNvSpPr/>
          <p:nvPr/>
        </p:nvSpPr>
        <p:spPr>
          <a:xfrm rot="5400000">
            <a:off x="530492" y="3880756"/>
            <a:ext cx="914400" cy="395514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7" name="Minus Sign 6">
            <a:extLst>
              <a:ext uri="{FF2B5EF4-FFF2-40B4-BE49-F238E27FC236}">
                <a16:creationId xmlns:a16="http://schemas.microsoft.com/office/drawing/2014/main" id="{CDD5F833-CCB5-1D6F-D988-4559899C7BDC}"/>
              </a:ext>
            </a:extLst>
          </p:cNvPr>
          <p:cNvSpPr/>
          <p:nvPr/>
        </p:nvSpPr>
        <p:spPr>
          <a:xfrm rot="5400000">
            <a:off x="10944865" y="3873954"/>
            <a:ext cx="914400" cy="395514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9" name="Minus Sign 8">
            <a:extLst>
              <a:ext uri="{FF2B5EF4-FFF2-40B4-BE49-F238E27FC236}">
                <a16:creationId xmlns:a16="http://schemas.microsoft.com/office/drawing/2014/main" id="{1A01403E-9E0C-C175-1CC2-2705532AF623}"/>
              </a:ext>
            </a:extLst>
          </p:cNvPr>
          <p:cNvSpPr/>
          <p:nvPr/>
        </p:nvSpPr>
        <p:spPr>
          <a:xfrm rot="5400000">
            <a:off x="5744750" y="3873954"/>
            <a:ext cx="914400" cy="395514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4FA5B1-BEF5-3F7C-B704-97871F6C08D7}"/>
                  </a:ext>
                </a:extLst>
              </p:cNvPr>
              <p:cNvSpPr txBox="1"/>
              <p:nvPr/>
            </p:nvSpPr>
            <p:spPr>
              <a:xfrm>
                <a:off x="5901684" y="2861134"/>
                <a:ext cx="60778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AU" sz="2400" b="1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240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4FA5B1-BEF5-3F7C-B704-97871F6C0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684" y="2861134"/>
                <a:ext cx="607786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AD4A856-7338-4CAF-9A97-00113DABE5A2}"/>
                  </a:ext>
                </a:extLst>
              </p:cNvPr>
              <p:cNvSpPr txBox="1"/>
              <p:nvPr/>
            </p:nvSpPr>
            <p:spPr>
              <a:xfrm>
                <a:off x="683799" y="3067941"/>
                <a:ext cx="6077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A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AD4A856-7338-4CAF-9A97-00113DABE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99" y="3067941"/>
                <a:ext cx="60778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4D583B-804D-D5F8-A2F4-AA16C59AB0C2}"/>
                  </a:ext>
                </a:extLst>
              </p:cNvPr>
              <p:cNvSpPr txBox="1"/>
              <p:nvPr/>
            </p:nvSpPr>
            <p:spPr>
              <a:xfrm>
                <a:off x="11112315" y="3104229"/>
                <a:ext cx="6077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AU" sz="36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A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4D583B-804D-D5F8-A2F4-AA16C59AB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2315" y="3104229"/>
                <a:ext cx="60778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5019C87-50D5-E75A-4465-F9ADFF441F57}"/>
                  </a:ext>
                </a:extLst>
              </p:cNvPr>
              <p:cNvSpPr txBox="1"/>
              <p:nvPr/>
            </p:nvSpPr>
            <p:spPr>
              <a:xfrm>
                <a:off x="3214851" y="1806964"/>
                <a:ext cx="5994526" cy="624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Is the fraction greater than or less than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AU" sz="240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AU" sz="2400" dirty="0"/>
                  <a:t> ?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5019C87-50D5-E75A-4465-F9ADFF441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851" y="1806964"/>
                <a:ext cx="5994526" cy="624082"/>
              </a:xfrm>
              <a:prstGeom prst="rect">
                <a:avLst/>
              </a:prstGeom>
              <a:blipFill>
                <a:blip r:embed="rId6"/>
                <a:stretch>
                  <a:fillRect l="-1524" b="-77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90F79D5-F218-FD2C-9689-AF91E222D4B1}"/>
                  </a:ext>
                </a:extLst>
              </p:cNvPr>
              <p:cNvSpPr txBox="1"/>
              <p:nvPr/>
            </p:nvSpPr>
            <p:spPr>
              <a:xfrm>
                <a:off x="2916247" y="5217918"/>
                <a:ext cx="6359505" cy="624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Is the fraction closer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AU" sz="240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or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closer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to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 1 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whole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90F79D5-F218-FD2C-9689-AF91E222D4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47" y="5217918"/>
                <a:ext cx="6359505" cy="624082"/>
              </a:xfrm>
              <a:prstGeom prst="rect">
                <a:avLst/>
              </a:prstGeom>
              <a:blipFill>
                <a:blip r:embed="rId7"/>
                <a:stretch>
                  <a:fillRect l="-1437" b="-88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432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85D66-CA9C-A52A-AD1D-9DCFF13A46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018" y="2928228"/>
            <a:ext cx="10125516" cy="1001542"/>
          </a:xfrm>
        </p:spPr>
        <p:txBody>
          <a:bodyPr/>
          <a:lstStyle/>
          <a:p>
            <a:pPr lvl="0"/>
            <a:r>
              <a:rPr lang="en-AU" dirty="0"/>
              <a:t>Task 1 • Where will you stand?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1628CF-3F51-0EB3-1EAC-19463E15451E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0EE38B32-C726-43D4-9E77-B7305E1BD44E}" type="slidenum">
              <a:rPr lang="en-AU" sz="10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Arial" pitchFamily="34"/>
              </a:rPr>
              <a:t>2</a:t>
            </a:fld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26B13D-33AE-3EDD-8DEE-1FB19445214B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184F9-4901-2AD2-643B-1CCB2AFCD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01153-5C92-A40C-F33A-8FE08FEB0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Sharing lamingtons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678F51-516F-9301-526D-AA3E3164066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 dirty="0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08BA4E-289F-6360-D526-9E59F061DDC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6233ACD-75BF-4F9B-8F10-CF52B5F208E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88193" y="2679235"/>
            <a:ext cx="10615613" cy="979459"/>
          </a:xfrm>
          <a:prstGeom prst="rect">
            <a:avLst/>
          </a:prstGeom>
        </p:spPr>
      </p:pic>
      <p:sp>
        <p:nvSpPr>
          <p:cNvPr id="13" name="Content Placeholder 18">
            <a:extLst>
              <a:ext uri="{FF2B5EF4-FFF2-40B4-BE49-F238E27FC236}">
                <a16:creationId xmlns:a16="http://schemas.microsoft.com/office/drawing/2014/main" id="{6CD7C67B-5C3C-1C66-B75D-8438499C735A}"/>
              </a:ext>
            </a:extLst>
          </p:cNvPr>
          <p:cNvSpPr txBox="1">
            <a:spLocks/>
          </p:cNvSpPr>
          <p:nvPr/>
        </p:nvSpPr>
        <p:spPr>
          <a:xfrm>
            <a:off x="788194" y="1554150"/>
            <a:ext cx="9234114" cy="848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sz="2400" dirty="0"/>
              <a:t>How much lamington does each student at each table get?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DF01E20-CEB0-F4B7-577E-DF5AEA2F0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030" y="4186989"/>
            <a:ext cx="787341" cy="7577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23CFD97-FEC6-5877-0556-A5D33A1F9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0896" y="4061321"/>
            <a:ext cx="1142999" cy="88221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3928AC0-1A87-0BB6-F5E4-CE1CD55CF5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1499" y="4061356"/>
            <a:ext cx="1350808" cy="104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86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B8D12-5567-9C81-C874-BD4AFD69F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4CA7E-A15B-81CB-7254-660788A31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Strategy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36335-0DD9-845C-A1B4-927D3463D61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 dirty="0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3FC93-A68F-1530-6FEB-37C081349B7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4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68E4533-6A11-0FDD-AA15-80ED3CC5248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88193" y="2679235"/>
            <a:ext cx="10615613" cy="979459"/>
          </a:xfrm>
          <a:prstGeom prst="rect">
            <a:avLst/>
          </a:prstGeom>
        </p:spPr>
      </p:pic>
      <p:sp>
        <p:nvSpPr>
          <p:cNvPr id="8" name="Content Placeholder 18">
            <a:extLst>
              <a:ext uri="{FF2B5EF4-FFF2-40B4-BE49-F238E27FC236}">
                <a16:creationId xmlns:a16="http://schemas.microsoft.com/office/drawing/2014/main" id="{C00C5E3F-1C24-66A6-745E-F3BC30F2CD89}"/>
              </a:ext>
            </a:extLst>
          </p:cNvPr>
          <p:cNvSpPr txBox="1">
            <a:spLocks/>
          </p:cNvSpPr>
          <p:nvPr/>
        </p:nvSpPr>
        <p:spPr>
          <a:xfrm>
            <a:off x="429535" y="5435496"/>
            <a:ext cx="2683595" cy="6386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b="0" dirty="0"/>
              <a:t>Each student receives</a:t>
            </a:r>
            <a:r>
              <a:rPr lang="en-AU" dirty="0"/>
              <a:t> 1 half </a:t>
            </a:r>
            <a:r>
              <a:rPr lang="en-AU" b="0" dirty="0"/>
              <a:t>of a lamington.</a:t>
            </a:r>
          </a:p>
        </p:txBody>
      </p:sp>
      <p:sp>
        <p:nvSpPr>
          <p:cNvPr id="9" name="Content Placeholder 18">
            <a:extLst>
              <a:ext uri="{FF2B5EF4-FFF2-40B4-BE49-F238E27FC236}">
                <a16:creationId xmlns:a16="http://schemas.microsoft.com/office/drawing/2014/main" id="{B7EFDCD7-BC78-A30D-9F51-01D29E0C38AD}"/>
              </a:ext>
            </a:extLst>
          </p:cNvPr>
          <p:cNvSpPr txBox="1">
            <a:spLocks/>
          </p:cNvSpPr>
          <p:nvPr/>
        </p:nvSpPr>
        <p:spPr>
          <a:xfrm>
            <a:off x="3562456" y="5435496"/>
            <a:ext cx="3372854" cy="7348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b="0" dirty="0"/>
              <a:t>Each student receives </a:t>
            </a:r>
            <a:r>
              <a:rPr lang="en-AU" dirty="0"/>
              <a:t>2 one-thirds </a:t>
            </a:r>
            <a:r>
              <a:rPr lang="en-AU" b="0" dirty="0"/>
              <a:t>of a lamington.</a:t>
            </a:r>
          </a:p>
        </p:txBody>
      </p:sp>
      <p:sp>
        <p:nvSpPr>
          <p:cNvPr id="12" name="Content Placeholder 18">
            <a:extLst>
              <a:ext uri="{FF2B5EF4-FFF2-40B4-BE49-F238E27FC236}">
                <a16:creationId xmlns:a16="http://schemas.microsoft.com/office/drawing/2014/main" id="{0265E1AB-B254-1CF8-0BAF-59508CF7696A}"/>
              </a:ext>
            </a:extLst>
          </p:cNvPr>
          <p:cNvSpPr txBox="1">
            <a:spLocks/>
          </p:cNvSpPr>
          <p:nvPr/>
        </p:nvSpPr>
        <p:spPr>
          <a:xfrm>
            <a:off x="7509407" y="5437216"/>
            <a:ext cx="3371704" cy="9794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b="0" dirty="0"/>
              <a:t>Each student receives </a:t>
            </a:r>
            <a:r>
              <a:rPr lang="en-AU" dirty="0"/>
              <a:t>3 one-fifths </a:t>
            </a:r>
            <a:r>
              <a:rPr lang="en-AU" b="0" dirty="0"/>
              <a:t>of a lamington</a:t>
            </a:r>
            <a:r>
              <a:rPr lang="en-AU" dirty="0"/>
              <a:t>.</a:t>
            </a:r>
          </a:p>
        </p:txBody>
      </p:sp>
      <p:sp>
        <p:nvSpPr>
          <p:cNvPr id="13" name="Content Placeholder 18">
            <a:extLst>
              <a:ext uri="{FF2B5EF4-FFF2-40B4-BE49-F238E27FC236}">
                <a16:creationId xmlns:a16="http://schemas.microsoft.com/office/drawing/2014/main" id="{FB208BDA-56E9-99DC-04CE-E87296C8DA65}"/>
              </a:ext>
            </a:extLst>
          </p:cNvPr>
          <p:cNvSpPr txBox="1">
            <a:spLocks/>
          </p:cNvSpPr>
          <p:nvPr/>
        </p:nvSpPr>
        <p:spPr>
          <a:xfrm>
            <a:off x="788193" y="1554150"/>
            <a:ext cx="11333747" cy="848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sz="2200" dirty="0"/>
              <a:t>Divide each lamington into the same number of parts as students.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A39AF3E-4D9C-7065-7C40-B3C5E00BF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030" y="4186989"/>
            <a:ext cx="787341" cy="75774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8F8A548-FF3B-BE04-EDDF-7B1CAC2C0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966" y="4001825"/>
            <a:ext cx="821085" cy="118186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CC68B07-1E1C-9FBD-DCCC-C3F0A37FC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896" y="4061321"/>
            <a:ext cx="1142999" cy="88221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46DF9AB-63F8-8202-B12E-EBEC0988C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6732" y="4016689"/>
            <a:ext cx="1627198" cy="114077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0A9E78C-6D0C-BE62-7114-41F5BB92D8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1499" y="4061356"/>
            <a:ext cx="1350808" cy="104872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FC0EB2C-D6B2-E20A-961E-ED94F86FD1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2557" y="4061320"/>
            <a:ext cx="2864145" cy="111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1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A9C5C-9520-7289-F6B9-3FA67DCA3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A030-07D8-0F73-F242-2A31C8F08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Strategy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C5A808-F8D3-1DBB-3269-3428DB37BA4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 dirty="0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791535-2553-7384-A89B-595722AF358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5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450FAED-06B8-D15E-24CA-63F1792E1D7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88193" y="2679235"/>
            <a:ext cx="10615613" cy="979459"/>
          </a:xfrm>
          <a:prstGeom prst="rect">
            <a:avLst/>
          </a:prstGeom>
        </p:spPr>
      </p:pic>
      <p:sp>
        <p:nvSpPr>
          <p:cNvPr id="8" name="Content Placeholder 18">
            <a:extLst>
              <a:ext uri="{FF2B5EF4-FFF2-40B4-BE49-F238E27FC236}">
                <a16:creationId xmlns:a16="http://schemas.microsoft.com/office/drawing/2014/main" id="{72D84900-0EA4-BDC5-3DAB-45360680E726}"/>
              </a:ext>
            </a:extLst>
          </p:cNvPr>
          <p:cNvSpPr txBox="1">
            <a:spLocks/>
          </p:cNvSpPr>
          <p:nvPr/>
        </p:nvSpPr>
        <p:spPr>
          <a:xfrm>
            <a:off x="429535" y="5435496"/>
            <a:ext cx="2683595" cy="6386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b="0" dirty="0"/>
              <a:t>Each student receives</a:t>
            </a:r>
            <a:r>
              <a:rPr lang="en-AU" dirty="0"/>
              <a:t> 1 half </a:t>
            </a:r>
            <a:r>
              <a:rPr lang="en-AU" b="0" dirty="0"/>
              <a:t>of a lamington.</a:t>
            </a:r>
          </a:p>
        </p:txBody>
      </p:sp>
      <p:sp>
        <p:nvSpPr>
          <p:cNvPr id="9" name="Content Placeholder 18">
            <a:extLst>
              <a:ext uri="{FF2B5EF4-FFF2-40B4-BE49-F238E27FC236}">
                <a16:creationId xmlns:a16="http://schemas.microsoft.com/office/drawing/2014/main" id="{11F28726-F7AF-DD04-7A9B-C58ED5E2C856}"/>
              </a:ext>
            </a:extLst>
          </p:cNvPr>
          <p:cNvSpPr txBox="1">
            <a:spLocks/>
          </p:cNvSpPr>
          <p:nvPr/>
        </p:nvSpPr>
        <p:spPr>
          <a:xfrm>
            <a:off x="3567799" y="5435496"/>
            <a:ext cx="3372854" cy="7348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b="0" dirty="0"/>
              <a:t>Each student receives </a:t>
            </a:r>
            <a:r>
              <a:rPr lang="en-AU" dirty="0"/>
              <a:t>1 half </a:t>
            </a:r>
            <a:r>
              <a:rPr lang="en-AU" b="0" dirty="0"/>
              <a:t>of a lamington and </a:t>
            </a:r>
            <a:r>
              <a:rPr lang="en-AU" dirty="0"/>
              <a:t>1 one-sixth</a:t>
            </a:r>
            <a:r>
              <a:rPr lang="en-AU" b="0" dirty="0"/>
              <a:t>.</a:t>
            </a:r>
          </a:p>
        </p:txBody>
      </p:sp>
      <p:sp>
        <p:nvSpPr>
          <p:cNvPr id="12" name="Content Placeholder 18">
            <a:extLst>
              <a:ext uri="{FF2B5EF4-FFF2-40B4-BE49-F238E27FC236}">
                <a16:creationId xmlns:a16="http://schemas.microsoft.com/office/drawing/2014/main" id="{4FCEE7CA-2048-C4DC-21AF-0BC0161B6153}"/>
              </a:ext>
            </a:extLst>
          </p:cNvPr>
          <p:cNvSpPr txBox="1">
            <a:spLocks/>
          </p:cNvSpPr>
          <p:nvPr/>
        </p:nvSpPr>
        <p:spPr>
          <a:xfrm>
            <a:off x="7509407" y="5437216"/>
            <a:ext cx="3371704" cy="9794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r>
              <a:rPr lang="en-AU" b="0" dirty="0"/>
              <a:t>Each students receives </a:t>
            </a:r>
            <a:r>
              <a:rPr lang="en-AU" dirty="0"/>
              <a:t>1 half </a:t>
            </a:r>
            <a:r>
              <a:rPr lang="en-AU" b="0" dirty="0"/>
              <a:t>of a lamington and </a:t>
            </a:r>
            <a:r>
              <a:rPr lang="en-AU" dirty="0"/>
              <a:t>1 one-tenth.</a:t>
            </a:r>
          </a:p>
        </p:txBody>
      </p:sp>
      <p:sp>
        <p:nvSpPr>
          <p:cNvPr id="13" name="Content Placeholder 18">
            <a:extLst>
              <a:ext uri="{FF2B5EF4-FFF2-40B4-BE49-F238E27FC236}">
                <a16:creationId xmlns:a16="http://schemas.microsoft.com/office/drawing/2014/main" id="{430FA36F-AB96-AC66-68DB-0257E9926063}"/>
              </a:ext>
            </a:extLst>
          </p:cNvPr>
          <p:cNvSpPr txBox="1">
            <a:spLocks/>
          </p:cNvSpPr>
          <p:nvPr/>
        </p:nvSpPr>
        <p:spPr>
          <a:xfrm>
            <a:off x="788194" y="1445862"/>
            <a:ext cx="10615612" cy="848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2200" dirty="0"/>
              <a:t>Cut the lamingtons in half and share the halves equally. Then cut the remaining halves into smaller parts and share these.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D8EAEC-0BF0-1CA7-8899-E8631F025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1499" y="4061356"/>
            <a:ext cx="1350808" cy="10487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1CE0E0D-6880-BCAF-9DF9-3641CFA255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0896" y="4061321"/>
            <a:ext cx="1142999" cy="88221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E6C5EBC-C064-556E-2E03-0DB27188B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030" y="4186989"/>
            <a:ext cx="787341" cy="75774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4B85A34-239F-71A3-95F5-5143F126B4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3966" y="4001825"/>
            <a:ext cx="821085" cy="1181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0213E-DF4F-6223-AD5D-3CEB29728D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0896" y="3972642"/>
            <a:ext cx="1682988" cy="12351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CEB7EB-3AFE-0F53-B402-BA594FA12E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7579" y="4091346"/>
            <a:ext cx="517075" cy="9794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36CAB6F-D499-DB81-10E0-78D4824D54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0638" y="3951778"/>
            <a:ext cx="2529241" cy="12812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B5689AB-AFA0-EEE4-805F-BE838D908D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88909" y="4021281"/>
            <a:ext cx="642783" cy="108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3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D16D-C8CE-1724-2548-A389C7FE0E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018" y="2928228"/>
            <a:ext cx="10872581" cy="1001542"/>
          </a:xfrm>
        </p:spPr>
        <p:txBody>
          <a:bodyPr/>
          <a:lstStyle/>
          <a:p>
            <a:pPr lvl="0"/>
            <a:r>
              <a:rPr lang="en-AU" dirty="0"/>
              <a:t>Task 2 • Sharing lamingtons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7E18D9-DCE2-FD74-CC6B-7D69B592109C}"/>
              </a:ext>
            </a:extLst>
          </p:cNvPr>
          <p:cNvSpPr txBox="1"/>
          <p:nvPr/>
        </p:nvSpPr>
        <p:spPr>
          <a:xfrm>
            <a:off x="10686510" y="6259589"/>
            <a:ext cx="719824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(</a:t>
            </a:r>
            <a:fld id="{10EF2E86-B0B3-4ED9-B145-10E2025F1F0A}" type="slidenum">
              <a:rPr/>
              <a:t>6</a:t>
            </a:fld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  <a:cs typeface="Arial" pitchFamily="34"/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C3DA9-7D65-7567-85BB-81A856316F26}"/>
              </a:ext>
            </a:extLst>
          </p:cNvPr>
          <p:cNvSpPr txBox="1"/>
          <p:nvPr/>
        </p:nvSpPr>
        <p:spPr>
          <a:xfrm>
            <a:off x="3985531" y="6264316"/>
            <a:ext cx="4220943" cy="3107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121889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AU" sz="1000" b="1" i="0" u="none" strike="noStrike" kern="1200" cap="none" spc="0" baseline="0">
                <a:solidFill>
                  <a:srgbClr val="FC940B"/>
                </a:solidFill>
                <a:uFillTx/>
                <a:latin typeface="Arial"/>
              </a:rPr>
              <a:t>resolve.edu.au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FCAA-5403-B62D-CBDF-54580DC6F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share of lamington?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2369F-ABBA-68AF-FAC7-5E5E65B74F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11443" y="1628775"/>
            <a:ext cx="10094892" cy="3852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/>
              <a:t>Four</a:t>
            </a:r>
            <a:r>
              <a:rPr lang="en-AU" sz="2200" b="0" dirty="0"/>
              <a:t> students share </a:t>
            </a:r>
            <a:r>
              <a:rPr lang="en-AU" sz="2200" dirty="0"/>
              <a:t>three</a:t>
            </a:r>
            <a:r>
              <a:rPr lang="en-AU" sz="2200" b="0" dirty="0"/>
              <a:t> lamingtons.</a:t>
            </a:r>
          </a:p>
          <a:p>
            <a:endParaRPr lang="en-AU" sz="22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/>
              <a:t>Five</a:t>
            </a:r>
            <a:r>
              <a:rPr lang="en-AU" sz="2200" b="0" dirty="0"/>
              <a:t> students share </a:t>
            </a:r>
            <a:r>
              <a:rPr lang="en-AU" sz="2200" dirty="0"/>
              <a:t>four</a:t>
            </a:r>
            <a:r>
              <a:rPr lang="en-AU" sz="2200" b="0" dirty="0"/>
              <a:t> lamingtons.</a:t>
            </a:r>
          </a:p>
          <a:p>
            <a:endParaRPr lang="en-AU" sz="22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/>
              <a:t>Six</a:t>
            </a:r>
            <a:r>
              <a:rPr lang="en-AU" sz="2200" b="0" dirty="0"/>
              <a:t> students share </a:t>
            </a:r>
            <a:r>
              <a:rPr lang="en-AU" sz="2200" dirty="0"/>
              <a:t>five</a:t>
            </a:r>
            <a:r>
              <a:rPr lang="en-AU" sz="2200" b="0" dirty="0"/>
              <a:t> lamingtons.</a:t>
            </a:r>
          </a:p>
          <a:p>
            <a:endParaRPr lang="en-AU" sz="22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/>
              <a:t>Eight </a:t>
            </a:r>
            <a:r>
              <a:rPr lang="en-AU" sz="2200" b="0" dirty="0"/>
              <a:t>students share </a:t>
            </a:r>
            <a:r>
              <a:rPr lang="en-AU" sz="2200" dirty="0"/>
              <a:t>six</a:t>
            </a:r>
            <a:r>
              <a:rPr lang="en-AU" sz="2200" b="0" dirty="0"/>
              <a:t> lamingtons.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b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8A6A3-4DF4-6AA9-3860-B2B339DFBD4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 dirty="0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4DD5DA-7012-70E0-8D2E-4793E1C5F45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7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6A98E3-7C2C-8171-46E4-634F2EF97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5975" y="2688491"/>
            <a:ext cx="2630225" cy="2042032"/>
          </a:xfrm>
          <a:prstGeom prst="rect">
            <a:avLst/>
          </a:prstGeom>
        </p:spPr>
      </p:pic>
      <p:sp>
        <p:nvSpPr>
          <p:cNvPr id="10" name="Content Placeholder 18">
            <a:extLst>
              <a:ext uri="{FF2B5EF4-FFF2-40B4-BE49-F238E27FC236}">
                <a16:creationId xmlns:a16="http://schemas.microsoft.com/office/drawing/2014/main" id="{AB8D1B89-58E2-7FAC-1A22-EBEB89AC20D4}"/>
              </a:ext>
            </a:extLst>
          </p:cNvPr>
          <p:cNvSpPr txBox="1">
            <a:spLocks/>
          </p:cNvSpPr>
          <p:nvPr/>
        </p:nvSpPr>
        <p:spPr>
          <a:xfrm>
            <a:off x="1594546" y="5067115"/>
            <a:ext cx="9657034" cy="11924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0" indent="0" algn="l" defTabSz="121880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88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432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576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720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864000" indent="-144000" algn="l" defTabSz="1218804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AU" sz="2400" i="1" dirty="0">
                <a:solidFill>
                  <a:schemeClr val="bg2"/>
                </a:solidFill>
              </a:rPr>
              <a:t>What share of lamington does each student in each group get?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AU" sz="800" i="1" dirty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AU" sz="2400" i="1" dirty="0">
                <a:solidFill>
                  <a:schemeClr val="bg2"/>
                </a:solidFill>
              </a:rPr>
              <a:t>Who gets the most? How do you know?</a:t>
            </a:r>
          </a:p>
        </p:txBody>
      </p:sp>
    </p:spTree>
    <p:extLst>
      <p:ext uri="{BB962C8B-B14F-4D97-AF65-F5344CB8AC3E}">
        <p14:creationId xmlns:p14="http://schemas.microsoft.com/office/powerpoint/2010/main" val="9433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81CCA-67F3-0EFF-93F1-E97C6C6C3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77121-AB15-FFB4-5C4D-5FD9CA551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Ivan’s strategy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9DBB2-40A5-A55C-A826-6C579A2891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3C762-4387-F83B-25A2-C2AFB91153A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8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17465D-1A48-F2FB-F33D-001FE3CFF583}"/>
              </a:ext>
            </a:extLst>
          </p:cNvPr>
          <p:cNvSpPr txBox="1"/>
          <p:nvPr/>
        </p:nvSpPr>
        <p:spPr>
          <a:xfrm>
            <a:off x="3488121" y="1733871"/>
            <a:ext cx="6093372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8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counted how many people were in the group, and then I cut each lamington into that many parts!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D0F0688-6F4D-C7DC-13C9-AAF2BC7B0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611" y="3324878"/>
            <a:ext cx="5720453" cy="1630182"/>
          </a:xfrm>
          <a:prstGeom prst="rect">
            <a:avLst/>
          </a:prstGeom>
        </p:spPr>
      </p:pic>
      <p:pic>
        <p:nvPicPr>
          <p:cNvPr id="6" name="Picture 22">
            <a:extLst>
              <a:ext uri="{FF2B5EF4-FFF2-40B4-BE49-F238E27FC236}">
                <a16:creationId xmlns:a16="http://schemas.microsoft.com/office/drawing/2014/main" id="{682E5E2F-CD1B-3B3A-8CB6-FB8E4E07B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100" y="1644908"/>
            <a:ext cx="1402185" cy="18214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C5EFB65A-D20C-9E75-5DAF-5CDFCBC9B608}"/>
              </a:ext>
            </a:extLst>
          </p:cNvPr>
          <p:cNvSpPr/>
          <p:nvPr/>
        </p:nvSpPr>
        <p:spPr>
          <a:xfrm>
            <a:off x="2947853" y="1400332"/>
            <a:ext cx="7063250" cy="1746655"/>
          </a:xfrm>
          <a:prstGeom prst="wedgeEllipseCallout">
            <a:avLst>
              <a:gd name="adj1" fmla="val -63436"/>
              <a:gd name="adj2" fmla="val 2812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17191A1-84EA-7AF8-FD73-F265BBA4A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806" y="5115007"/>
            <a:ext cx="949620" cy="9385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13F8782-42D8-9D9D-3E10-F7BA212E8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1631" y="5115007"/>
            <a:ext cx="949620" cy="93851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8C50697-E9AE-989F-E626-81F21B36C2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5483" y="5115007"/>
            <a:ext cx="949620" cy="9385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E1861ED-A5B2-F6CD-9EA5-0E3EFB9C57E1}"/>
                  </a:ext>
                </a:extLst>
              </p:cNvPr>
              <p:cNvSpPr txBox="1"/>
              <p:nvPr/>
            </p:nvSpPr>
            <p:spPr>
              <a:xfrm>
                <a:off x="419100" y="5095031"/>
                <a:ext cx="2256472" cy="1027525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AU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AU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E1861ED-A5B2-F6CD-9EA5-0E3EFB9C5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5095031"/>
                <a:ext cx="2256472" cy="1027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76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3720C-9C4A-AE46-574B-D7B32EC4F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0F3D8-889A-F664-B674-FE684940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Isa’s strategy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5E6031-9DAB-33BC-ABA6-F66B878843A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 dirty="0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AB7EB6-C256-470E-E230-003C380BDF6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9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0753C4-9EAF-FC25-09D0-2FB218B4BF65}"/>
              </a:ext>
            </a:extLst>
          </p:cNvPr>
          <p:cNvSpPr txBox="1"/>
          <p:nvPr/>
        </p:nvSpPr>
        <p:spPr>
          <a:xfrm>
            <a:off x="3488121" y="1578223"/>
            <a:ext cx="6093372" cy="1569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 cut each lamington in half and gave everyone one half! Then I cut up the two leftover halves in half and gave everyone one quarter.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9FBA67B-79F6-461D-A3A5-EE07E30AF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695" y="5202640"/>
            <a:ext cx="718565" cy="6915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904CFF5-9235-8D17-879A-6C7F840FC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627" y="5219237"/>
            <a:ext cx="718565" cy="6915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177F7A1-5938-3D47-EA8C-60C6BB414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9611" y="3324878"/>
            <a:ext cx="5720453" cy="1630182"/>
          </a:xfrm>
          <a:prstGeom prst="rect">
            <a:avLst/>
          </a:prstGeom>
        </p:spPr>
      </p:pic>
      <p:sp>
        <p:nvSpPr>
          <p:cNvPr id="28" name="Minus Sign 27">
            <a:extLst>
              <a:ext uri="{FF2B5EF4-FFF2-40B4-BE49-F238E27FC236}">
                <a16:creationId xmlns:a16="http://schemas.microsoft.com/office/drawing/2014/main" id="{8AD1B8D4-6BC8-6827-88A1-698DF49C7702}"/>
              </a:ext>
            </a:extLst>
          </p:cNvPr>
          <p:cNvSpPr/>
          <p:nvPr/>
        </p:nvSpPr>
        <p:spPr>
          <a:xfrm rot="5400000">
            <a:off x="4959608" y="5492171"/>
            <a:ext cx="1457327" cy="15532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9" name="Minus Sign 28">
            <a:extLst>
              <a:ext uri="{FF2B5EF4-FFF2-40B4-BE49-F238E27FC236}">
                <a16:creationId xmlns:a16="http://schemas.microsoft.com/office/drawing/2014/main" id="{5177249D-2E10-3D03-DA5D-CE43923411A4}"/>
              </a:ext>
            </a:extLst>
          </p:cNvPr>
          <p:cNvSpPr/>
          <p:nvPr/>
        </p:nvSpPr>
        <p:spPr>
          <a:xfrm rot="5400000">
            <a:off x="5854560" y="5492172"/>
            <a:ext cx="1457327" cy="15532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30" name="Minus Sign 29">
            <a:extLst>
              <a:ext uri="{FF2B5EF4-FFF2-40B4-BE49-F238E27FC236}">
                <a16:creationId xmlns:a16="http://schemas.microsoft.com/office/drawing/2014/main" id="{143A73D6-9B8C-E1EE-8C90-1F0073705DE8}"/>
              </a:ext>
            </a:extLst>
          </p:cNvPr>
          <p:cNvSpPr/>
          <p:nvPr/>
        </p:nvSpPr>
        <p:spPr>
          <a:xfrm rot="10800000">
            <a:off x="5883806" y="5506601"/>
            <a:ext cx="1457327" cy="15532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EC78DF4-F7C1-FF00-76E9-553E200D9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441" y="5171910"/>
            <a:ext cx="750495" cy="722282"/>
          </a:xfrm>
          <a:prstGeom prst="rect">
            <a:avLst/>
          </a:prstGeom>
        </p:spPr>
      </p:pic>
      <p:sp>
        <p:nvSpPr>
          <p:cNvPr id="3" name="Minus Sign 2">
            <a:extLst>
              <a:ext uri="{FF2B5EF4-FFF2-40B4-BE49-F238E27FC236}">
                <a16:creationId xmlns:a16="http://schemas.microsoft.com/office/drawing/2014/main" id="{8E69686A-3D72-25E9-B27D-202F7937F080}"/>
              </a:ext>
            </a:extLst>
          </p:cNvPr>
          <p:cNvSpPr/>
          <p:nvPr/>
        </p:nvSpPr>
        <p:spPr>
          <a:xfrm rot="5400000">
            <a:off x="4115461" y="5493389"/>
            <a:ext cx="1457327" cy="15532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01B746BF-F70D-87D0-293A-3288EAE5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60" y="1760223"/>
            <a:ext cx="1324259" cy="168403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96E7218-9886-F8C9-0775-C0F7221D0234}"/>
              </a:ext>
            </a:extLst>
          </p:cNvPr>
          <p:cNvSpPr/>
          <p:nvPr/>
        </p:nvSpPr>
        <p:spPr>
          <a:xfrm>
            <a:off x="2947853" y="1400332"/>
            <a:ext cx="7063250" cy="1746655"/>
          </a:xfrm>
          <a:prstGeom prst="wedgeEllipseCallout">
            <a:avLst>
              <a:gd name="adj1" fmla="val -63436"/>
              <a:gd name="adj2" fmla="val 28123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E8222E-DC49-9F7A-60EF-A87F165C213E}"/>
                  </a:ext>
                </a:extLst>
              </p:cNvPr>
              <p:cNvSpPr txBox="1"/>
              <p:nvPr/>
            </p:nvSpPr>
            <p:spPr>
              <a:xfrm>
                <a:off x="419100" y="5095031"/>
                <a:ext cx="2256472" cy="1017523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="0" i="0" dirty="0"/>
                        <m:t> </m:t>
                      </m:r>
                      <m:r>
                        <m:rPr>
                          <m:nor/>
                        </m:rPr>
                        <a:rPr lang="en-US" sz="3200" b="0" i="0" dirty="0">
                          <a:solidFill>
                            <a:srgbClr val="0070C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32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U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E8222E-DC49-9F7A-60EF-A87F165C2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5095031"/>
                <a:ext cx="2256472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25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reSolve">
  <a:themeElements>
    <a:clrScheme name="AASE Resolve Colours">
      <a:dk1>
        <a:srgbClr val="000000"/>
      </a:dk1>
      <a:lt1>
        <a:sysClr val="window" lastClr="FFFFFF"/>
      </a:lt1>
      <a:dk2>
        <a:srgbClr val="000000"/>
      </a:dk2>
      <a:lt2>
        <a:srgbClr val="FC940B"/>
      </a:lt2>
      <a:accent1>
        <a:srgbClr val="FC940B"/>
      </a:accent1>
      <a:accent2>
        <a:srgbClr val="F5B841"/>
      </a:accent2>
      <a:accent3>
        <a:srgbClr val="DBD7D2"/>
      </a:accent3>
      <a:accent4>
        <a:srgbClr val="FFEFD5"/>
      </a:accent4>
      <a:accent5>
        <a:srgbClr val="DD3E00"/>
      </a:accent5>
      <a:accent6>
        <a:srgbClr val="FFAE76"/>
      </a:accent6>
      <a:hlink>
        <a:srgbClr val="FC940B"/>
      </a:hlink>
      <a:folHlink>
        <a:srgbClr val="DBD7D2"/>
      </a:folHlink>
    </a:clrScheme>
    <a:fontScheme name="AAS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_reSolve.potx" id="{4FE9F5A0-AF46-4ACA-AA17-9B17B1656F5F}" vid="{60293CA5-E9DB-4495-B25A-71448718E3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F2DF799B4EDD418D115D512438A05B" ma:contentTypeVersion="25" ma:contentTypeDescription="Create a new document." ma:contentTypeScope="" ma:versionID="85f65d4ea13f07134fca62ca26ce7142">
  <xsd:schema xmlns:xsd="http://www.w3.org/2001/XMLSchema" xmlns:xs="http://www.w3.org/2001/XMLSchema" xmlns:p="http://schemas.microsoft.com/office/2006/metadata/properties" xmlns:ns2="249bb05d-9f36-4797-baf9-70f03887c0e2" xmlns:ns3="72742c65-25f8-4182-b9d2-6eb58ec07966" targetNamespace="http://schemas.microsoft.com/office/2006/metadata/properties" ma:root="true" ma:fieldsID="c8aa36dcdc80587c7f786c044bd659d1" ns2:_="" ns3:_="">
    <xsd:import namespace="249bb05d-9f36-4797-baf9-70f03887c0e2"/>
    <xsd:import namespace="72742c65-25f8-4182-b9d2-6eb58ec07966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  <xsd:element ref="ns3:Thumb" minOccurs="0"/>
                <xsd:element ref="ns3:MediaServiceSearchProperties" minOccurs="0"/>
                <xsd:element ref="ns3:ResourceType" minOccurs="0"/>
                <xsd:element ref="ns3:KeyTheme" minOccurs="0"/>
                <xsd:element ref="ns3:reSolveApproach" minOccurs="0"/>
                <xsd:element ref="ns3:Countryoforigin" minOccurs="0"/>
                <xsd:element ref="ns3:Filetype" minOccurs="0"/>
                <xsd:element ref="ns3:MediaServiceBillingMetadata" minOccurs="0"/>
                <xsd:element ref="ns3:Im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bb05d-9f36-4797-baf9-70f03887c0e2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Enterprise Keywords" ma:fieldId="{23f27201-bee3-471e-b2e7-b64fd8b7ca38}" ma:taxonomyMulti="true" ma:sspId="5397e1ef-6145-448f-8584-0166883bf3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2568cf63-bd21-49d1-b78b-56f137b96478}" ma:internalName="TaxCatchAll" ma:showField="CatchAllData" ma:web="249bb05d-9f36-4797-baf9-70f03887c0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742c65-25f8-4182-b9d2-6eb58ec07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397e1ef-6145-448f-8584-0166883bf3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Thumb" ma:index="27" nillable="true" ma:displayName="Thumb" ma:format="Thumbnail" ma:internalName="Thumb">
      <xsd:simpleType>
        <xsd:restriction base="dms:Unknown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ResourceType" ma:index="29" nillable="true" ma:displayName="Resource Type" ma:format="Dropdown" ma:internalName="ResourceType">
      <xsd:simpleType>
        <xsd:union memberTypes="dms:Text">
          <xsd:simpleType>
            <xsd:restriction base="dms:Choice">
              <xsd:enumeration value="Presentation"/>
              <xsd:enumeration value="Research"/>
              <xsd:enumeration value="Resource"/>
              <xsd:enumeration value="Template"/>
              <xsd:enumeration value="Abstract"/>
            </xsd:restriction>
          </xsd:simpleType>
        </xsd:union>
      </xsd:simpleType>
    </xsd:element>
    <xsd:element name="KeyTheme" ma:index="30" nillable="true" ma:displayName="Key Theme" ma:format="Dropdown" ma:internalName="KeyThem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Variation Theory"/>
                        <xsd:enumeration value="Learning Progressions"/>
                        <xsd:enumeration value="Professional Learning"/>
                        <xsd:enumeration value="Pedagogy"/>
                        <xsd:enumeration value="Representation"/>
                        <xsd:enumeration value="Secondary"/>
                        <xsd:enumeration value="Complexity Theory"/>
                        <xsd:enumeration value="Communities of Inquiry"/>
                        <xsd:enumeration value="Teacher Knowledge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reSolveApproach" ma:index="31" nillable="true" ma:displayName="reSolve Approach" ma:format="Dropdown" ma:internalName="reSolveApproach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Teacher"/>
                        <xsd:enumeration value="Tasks"/>
                        <xsd:enumeration value="Mathematics"/>
                        <xsd:enumeration value="Tools"/>
                        <xsd:enumeration value="Culture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Countryoforigin" ma:index="32" nillable="true" ma:displayName="Country of origin" ma:format="Dropdown" ma:internalName="Countryoforigin">
      <xsd:simpleType>
        <xsd:restriction base="dms:Choice">
          <xsd:enumeration value="Australia"/>
          <xsd:enumeration value="International"/>
        </xsd:restriction>
      </xsd:simpleType>
    </xsd:element>
    <xsd:element name="Filetype" ma:index="33" nillable="true" ma:displayName="File type" ma:format="Thumbnail" ma:internalName="Filetype">
      <xsd:simpleType>
        <xsd:restriction base="dms:Unknown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  <xsd:element name="Image" ma:index="35" nillable="true" ma:displayName="Image" ma:format="Thumbnail" ma:internalName="Imag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SolveApproach xmlns="72742c65-25f8-4182-b9d2-6eb58ec07966" xsi:nil="true"/>
    <_dlc_DocId xmlns="249bb05d-9f36-4797-baf9-70f03887c0e2">AASID-2102554853-2700666</_dlc_DocId>
    <TaxKeywordTaxHTField xmlns="249bb05d-9f36-4797-baf9-70f03887c0e2">
      <Terms xmlns="http://schemas.microsoft.com/office/infopath/2007/PartnerControls"/>
    </TaxKeywordTaxHTField>
    <Filetype xmlns="72742c65-25f8-4182-b9d2-6eb58ec07966" xsi:nil="true"/>
    <Thumb xmlns="72742c65-25f8-4182-b9d2-6eb58ec07966" xsi:nil="true"/>
    <Countryoforigin xmlns="72742c65-25f8-4182-b9d2-6eb58ec07966" xsi:nil="true"/>
    <Image xmlns="72742c65-25f8-4182-b9d2-6eb58ec07966" xsi:nil="true"/>
    <KeyTheme xmlns="72742c65-25f8-4182-b9d2-6eb58ec07966" xsi:nil="true"/>
    <_dlc_DocIdUrl xmlns="249bb05d-9f36-4797-baf9-70f03887c0e2">
      <Url>https://ausacademyofscience.sharepoint.com/_layouts/15/DocIdRedir.aspx?ID=AASID-2102554853-2700666</Url>
      <Description>AASID-2102554853-2700666</Description>
    </_dlc_DocIdUrl>
    <lcf76f155ced4ddcb4097134ff3c332f xmlns="72742c65-25f8-4182-b9d2-6eb58ec07966">
      <Terms xmlns="http://schemas.microsoft.com/office/infopath/2007/PartnerControls"/>
    </lcf76f155ced4ddcb4097134ff3c332f>
    <TaxCatchAll xmlns="249bb05d-9f36-4797-baf9-70f03887c0e2" xsi:nil="true"/>
    <ResourceType xmlns="72742c65-25f8-4182-b9d2-6eb58ec07966" xsi:nil="true"/>
  </documentManagement>
</p:properties>
</file>

<file path=customXml/itemProps1.xml><?xml version="1.0" encoding="utf-8"?>
<ds:datastoreItem xmlns:ds="http://schemas.openxmlformats.org/officeDocument/2006/customXml" ds:itemID="{A48B9134-2504-4BCD-83A0-485C4BD4F2A1}"/>
</file>

<file path=customXml/itemProps2.xml><?xml version="1.0" encoding="utf-8"?>
<ds:datastoreItem xmlns:ds="http://schemas.openxmlformats.org/officeDocument/2006/customXml" ds:itemID="{B51F25BE-8372-454B-A998-038BE35720BC}"/>
</file>

<file path=customXml/itemProps3.xml><?xml version="1.0" encoding="utf-8"?>
<ds:datastoreItem xmlns:ds="http://schemas.openxmlformats.org/officeDocument/2006/customXml" ds:itemID="{AD2279C9-2160-4310-8516-6CA824C44037}"/>
</file>

<file path=customXml/itemProps4.xml><?xml version="1.0" encoding="utf-8"?>
<ds:datastoreItem xmlns:ds="http://schemas.openxmlformats.org/officeDocument/2006/customXml" ds:itemID="{CFAD6C45-9966-4697-9BAC-535A1A3817A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786</Words>
  <Application>Microsoft Office PowerPoint</Application>
  <PresentationFormat>Widescreen</PresentationFormat>
  <Paragraphs>136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Symbol</vt:lpstr>
      <vt:lpstr>reSolve</vt:lpstr>
      <vt:lpstr>Fractions: Lamington slice</vt:lpstr>
      <vt:lpstr>Task 1 • Where will you stand?</vt:lpstr>
      <vt:lpstr>Sharing lamingtons</vt:lpstr>
      <vt:lpstr>Strategy 1</vt:lpstr>
      <vt:lpstr>Strategy 2</vt:lpstr>
      <vt:lpstr>Task 2 • Sharing lamingtons</vt:lpstr>
      <vt:lpstr>What share of lamington?</vt:lpstr>
      <vt:lpstr>Ivan’s strategy</vt:lpstr>
      <vt:lpstr>Isa’s strategy</vt:lpstr>
      <vt:lpstr>Ali’s strategy</vt:lpstr>
      <vt:lpstr>Amy’s strategy</vt:lpstr>
      <vt:lpstr>Tara’s strategy</vt:lpstr>
      <vt:lpstr>Ray’s strategy</vt:lpstr>
      <vt:lpstr>Comparing fractions on a number line</vt:lpstr>
      <vt:lpstr>Task 3 • Equal shares</vt:lpstr>
      <vt:lpstr>Sharing strategies</vt:lpstr>
      <vt:lpstr>Does each group have an equal share?</vt:lpstr>
      <vt:lpstr>Comparing fractions on a number 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2026-08-20T01:56:51Z</dcterms:created>
  <dcterms:modified xsi:type="dcterms:W3CDTF">2026-08-20T01:56:55Z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MediaServiceImageTags">
    <vt:lpwstr/>
  </property>
  <property fmtid="{D5CDD505-2E9C-101B-9397-08002B2CF9AE}" pid="4" name="ContentTypeId">
    <vt:lpwstr>0x010100A9F2DF799B4EDD418D115D512438A05B</vt:lpwstr>
  </property>
  <property fmtid="{D5CDD505-2E9C-101B-9397-08002B2CF9AE}" pid="5" name="_dlc_DocIdItemGuid">
    <vt:lpwstr>610936e3-4e34-45f2-b3d1-0bfffe91b59e</vt:lpwstr>
  </property>
</Properties>
</file>