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41130059ae474ffa" Type="http://schemas.microsoft.com/office/2006/relationships/ui/extensibility" Target="customUI/customUI.xml"/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13" r:id="rId6"/>
  </p:sldMasterIdLst>
  <p:notesMasterIdLst>
    <p:notesMasterId r:id="rId29"/>
  </p:notesMasterIdLst>
  <p:handoutMasterIdLst>
    <p:handoutMasterId r:id="rId30"/>
  </p:handoutMasterIdLst>
  <p:sldIdLst>
    <p:sldId id="287" r:id="rId7"/>
    <p:sldId id="341" r:id="rId8"/>
    <p:sldId id="299" r:id="rId9"/>
    <p:sldId id="348" r:id="rId10"/>
    <p:sldId id="342" r:id="rId11"/>
    <p:sldId id="360" r:id="rId12"/>
    <p:sldId id="343" r:id="rId13"/>
    <p:sldId id="349" r:id="rId14"/>
    <p:sldId id="350" r:id="rId15"/>
    <p:sldId id="351" r:id="rId16"/>
    <p:sldId id="361" r:id="rId17"/>
    <p:sldId id="346" r:id="rId18"/>
    <p:sldId id="352" r:id="rId19"/>
    <p:sldId id="354" r:id="rId20"/>
    <p:sldId id="355" r:id="rId21"/>
    <p:sldId id="362" r:id="rId22"/>
    <p:sldId id="363" r:id="rId23"/>
    <p:sldId id="365" r:id="rId24"/>
    <p:sldId id="366" r:id="rId25"/>
    <p:sldId id="364" r:id="rId26"/>
    <p:sldId id="367" r:id="rId27"/>
    <p:sldId id="368" r:id="rId28"/>
  </p:sldIdLst>
  <p:sldSz cx="12192000" cy="6858000"/>
  <p:notesSz cx="6858000" cy="9144000"/>
  <p:defaultTextStyle>
    <a:defPPr>
      <a:defRPr lang="en-US"/>
    </a:defPPr>
    <a:lvl1pPr marL="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ight Click for Option" id="{4FDA67CD-A15C-4C29-8948-D1BF91269A83}">
          <p14:sldIdLst>
            <p14:sldId id="287"/>
            <p14:sldId id="341"/>
            <p14:sldId id="299"/>
            <p14:sldId id="348"/>
            <p14:sldId id="342"/>
            <p14:sldId id="360"/>
            <p14:sldId id="343"/>
            <p14:sldId id="349"/>
            <p14:sldId id="350"/>
            <p14:sldId id="351"/>
            <p14:sldId id="361"/>
            <p14:sldId id="346"/>
            <p14:sldId id="352"/>
            <p14:sldId id="354"/>
            <p14:sldId id="355"/>
            <p14:sldId id="362"/>
            <p14:sldId id="363"/>
            <p14:sldId id="365"/>
            <p14:sldId id="366"/>
            <p14:sldId id="364"/>
            <p14:sldId id="367"/>
            <p14:sldId id="3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 userDrawn="1">
          <p15:clr>
            <a:srgbClr val="A4A3A4"/>
          </p15:clr>
        </p15:guide>
        <p15:guide id="2" orient="horz" pos="4048" userDrawn="1">
          <p15:clr>
            <a:srgbClr val="A4A3A4"/>
          </p15:clr>
        </p15:guide>
        <p15:guide id="3" orient="horz" pos="1009" userDrawn="1">
          <p15:clr>
            <a:srgbClr val="A4A3A4"/>
          </p15:clr>
        </p15:guide>
        <p15:guide id="4" orient="horz" pos="3748" userDrawn="1">
          <p15:clr>
            <a:srgbClr val="A4A3A4"/>
          </p15:clr>
        </p15:guide>
        <p15:guide id="5" pos="7493" userDrawn="1">
          <p15:clr>
            <a:srgbClr val="A4A3A4"/>
          </p15:clr>
        </p15:guide>
        <p15:guide id="6" pos="6448" userDrawn="1">
          <p15:clr>
            <a:srgbClr val="A4A3A4"/>
          </p15:clr>
        </p15:guide>
        <p15:guide id="7" pos="1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y" initials="" lastIdx="0" clrIdx="0"/>
  <p:cmAuthor id="1" name="Shay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3A7"/>
    <a:srgbClr val="EEEEED"/>
    <a:srgbClr val="FFE9CC"/>
    <a:srgbClr val="DEF1CC"/>
    <a:srgbClr val="E2E2E2"/>
    <a:srgbClr val="4F4C37"/>
    <a:srgbClr val="1E497D"/>
    <a:srgbClr val="8F999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86E7CC-E9CA-4A81-9595-9A8B10420DC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7" autoAdjust="0"/>
    <p:restoredTop sz="94637" autoAdjust="0"/>
  </p:normalViewPr>
  <p:slideViewPr>
    <p:cSldViewPr snapToObjects="1">
      <p:cViewPr varScale="1">
        <p:scale>
          <a:sx n="155" d="100"/>
          <a:sy n="155" d="100"/>
        </p:scale>
        <p:origin x="396" y="150"/>
      </p:cViewPr>
      <p:guideLst>
        <p:guide orient="horz" pos="601"/>
        <p:guide orient="horz" pos="4048"/>
        <p:guide orient="horz" pos="1009"/>
        <p:guide orient="horz" pos="3748"/>
        <p:guide pos="7493"/>
        <p:guide pos="6448"/>
        <p:guide pos="1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9864"/>
    </p:cViewPr>
  </p:sorterViewPr>
  <p:notesViewPr>
    <p:cSldViewPr snapToObjects="1" showGuides="1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t" anchorCtr="0"/>
          <a:lstStyle/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000" smtClean="0">
                <a:cs typeface="Arial" pitchFamily="34" charset="0"/>
              </a:rPr>
              <a:t>17/12/2024</a:t>
            </a:fld>
            <a:endParaRPr lang="en-AU" sz="1000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b"/>
          <a:lstStyle>
            <a:lvl1pPr algn="l">
              <a:defRPr sz="1200"/>
            </a:lvl1pPr>
          </a:lstStyle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69261" y="8685213"/>
            <a:ext cx="1087153" cy="457200"/>
          </a:xfrm>
          <a:prstGeom prst="rect">
            <a:avLst/>
          </a:prstGeom>
        </p:spPr>
        <p:txBody>
          <a:bodyPr vert="horz" lIns="0" tIns="36000" rIns="91440" bIns="36000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000" smtClean="0">
                <a:cs typeface="Arial" pitchFamily="34" charset="0"/>
              </a:rPr>
              <a:t>‹#›</a:t>
            </a:fld>
            <a:endParaRPr lang="en-AU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6200" y="76200"/>
            <a:ext cx="5017985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98770" y="64770"/>
            <a:ext cx="1417320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17/12/2024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264" y="4977044"/>
            <a:ext cx="5505891" cy="34811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 dirty="0"/>
              <a:t>Click to edit Master text styles</a:t>
            </a:r>
          </a:p>
          <a:p>
            <a:pPr marL="0" lvl="1"/>
            <a:r>
              <a:rPr lang="en-AU" noProof="0" dirty="0"/>
              <a:t>Second level</a:t>
            </a:r>
          </a:p>
          <a:p>
            <a:pPr marL="144000" lvl="2" indent="-144000">
              <a:buFont typeface="Arial" pitchFamily="34" charset="0"/>
              <a:buChar char="•"/>
            </a:pPr>
            <a:r>
              <a:rPr lang="en-AU" noProof="0" dirty="0"/>
              <a:t>Third level</a:t>
            </a:r>
          </a:p>
          <a:p>
            <a:pPr marL="288000" lvl="3" indent="-144000">
              <a:buFont typeface="Arial" pitchFamily="34" charset="0"/>
              <a:buChar char="•"/>
            </a:pPr>
            <a:r>
              <a:rPr lang="en-AU" noProof="0" dirty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6200" y="8685213"/>
            <a:ext cx="48006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55969" y="8685213"/>
            <a:ext cx="989013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lang="en-US" sz="16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609448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218895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828343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437790" algn="l" defTabSz="1218895" rtl="0" eaLnBrk="1" latinLnBrk="0" hangingPunct="1">
      <a:defRPr lang="en-AU" sz="16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36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2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48176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1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3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0141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3357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9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4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589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8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6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136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296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67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61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23887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40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66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8460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13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50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1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2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9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98" r:id="rId2"/>
    <p:sldLayoutId id="2147483693" r:id="rId3"/>
    <p:sldLayoutId id="2147483696" r:id="rId4"/>
    <p:sldLayoutId id="2147483697" r:id="rId5"/>
    <p:sldLayoutId id="2147483699" r:id="rId6"/>
    <p:sldLayoutId id="2147483650" r:id="rId7"/>
    <p:sldLayoutId id="2147483662" r:id="rId8"/>
    <p:sldLayoutId id="2147483663" r:id="rId9"/>
    <p:sldLayoutId id="2147483665" r:id="rId10"/>
    <p:sldLayoutId id="2147483700" r:id="rId11"/>
    <p:sldLayoutId id="2147483694" r:id="rId12"/>
    <p:sldLayoutId id="2147483687" r:id="rId13"/>
    <p:sldLayoutId id="2147483655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5346-6D1C-C289-4A0F-5EF93BD0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Statistics: Loopy aeroplanes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9B7F-AC8A-CE86-5D2F-FB419F693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r>
              <a:rPr lang="en-AU" dirty="0"/>
              <a:t>Y6</a:t>
            </a:r>
            <a:r>
              <a:rPr lang="en-AU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9E4DB-88B8-7A5A-6FC5-CA6EDD27E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3EF5-5C5D-42EE-4E30-6B570F4E2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787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8C900-7756-CED1-13DB-C2548E18B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F287D76-D552-F354-4102-EEEC6FD29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15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667D5-F2E9-F7DF-FD95-17C4103BE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459D-5EBC-754E-38AA-E9205B49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Test – Our loopy aeroplane protocols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8D736-5B51-E632-7A73-A2474797E9B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94A8C-837D-C667-297D-79292FB58E1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11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C833181-DDF2-503E-E3E1-204068736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591109"/>
              </p:ext>
            </p:extLst>
          </p:nvPr>
        </p:nvGraphicFramePr>
        <p:xfrm>
          <a:off x="794207" y="1484784"/>
          <a:ext cx="10612128" cy="4818624"/>
        </p:xfrm>
        <a:graphic>
          <a:graphicData uri="http://schemas.openxmlformats.org/drawingml/2006/table">
            <a:tbl>
              <a:tblPr firstRow="1" bandRow="1"/>
              <a:tblGrid>
                <a:gridCol w="3537376">
                  <a:extLst>
                    <a:ext uri="{9D8B030D-6E8A-4147-A177-3AD203B41FA5}">
                      <a16:colId xmlns:a16="http://schemas.microsoft.com/office/drawing/2014/main" val="3629305354"/>
                    </a:ext>
                  </a:extLst>
                </a:gridCol>
                <a:gridCol w="3537376">
                  <a:extLst>
                    <a:ext uri="{9D8B030D-6E8A-4147-A177-3AD203B41FA5}">
                      <a16:colId xmlns:a16="http://schemas.microsoft.com/office/drawing/2014/main" val="2377240166"/>
                    </a:ext>
                  </a:extLst>
                </a:gridCol>
                <a:gridCol w="3537376">
                  <a:extLst>
                    <a:ext uri="{9D8B030D-6E8A-4147-A177-3AD203B41FA5}">
                      <a16:colId xmlns:a16="http://schemas.microsoft.com/office/drawing/2014/main" val="31777101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1218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Our production protocols</a:t>
                      </a:r>
                      <a:endParaRPr lang="en-A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solidFill>
                            <a:schemeClr val="bg1"/>
                          </a:solidFill>
                        </a:rPr>
                        <a:t>Our measuring protocols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solidFill>
                            <a:schemeClr val="bg1"/>
                          </a:solidFill>
                        </a:rPr>
                        <a:t>Our throwing protocols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098396"/>
                  </a:ext>
                </a:extLst>
              </a:tr>
              <a:tr h="424256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AU" sz="2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198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966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A45CB-B58B-B241-6537-FC83AD1A6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FAE0-34E0-2748-3BDC-05CD4DCC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4 • Analysing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51BD0A-CC29-23E0-6357-A446A5886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12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EACEF-8868-DEBD-22B3-8E331C192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15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EEB15-BA3B-8431-6544-B6AE63F4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09B0F1B4-F42D-ADCD-304F-F4C31BB31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8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BC8B7-8F45-D390-D0B6-3B1BBF4D5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C7A-52B6-C2AD-3E95-33BBCEEB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sz="4800" dirty="0"/>
              <a:t>Lesson 5 • New loopy aeroplanes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CB6A5B-C9BB-29A7-C9DA-97FE775E3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14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B02A4-6B30-1B72-A031-6A3E6F881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2194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6AE66-30CC-AA60-297E-2F588708E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DE6E4CA-D767-D3A1-CEC4-F403F1C7C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98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FCB7C-B3F9-316C-5A51-1C64C5C18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F6D74-37B2-D87F-A8CF-426648D7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sz="4800" dirty="0"/>
              <a:t>Lesson 6 • Testing again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1BDCDE-6406-101C-86C1-C0BE1FF92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16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07018-471A-8875-52C5-FFCD7F361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20957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D80B3-9308-249E-83CC-F5A73816A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CBC56B2A-2022-2AA1-2551-5E1778A18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01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87E95-4D61-5513-3108-42995E68C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4884-391F-05E4-E1A2-3971F6ADD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sz="4800" dirty="0"/>
              <a:t>Lesson 7 • What is the best design?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B16472-1709-FD33-615B-9D87B6D7B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18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22F60-5F42-B7AD-CF01-0EA43A87B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7698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3CE6F-7360-B3DB-A401-86B360E67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02C7BA5A-F0ED-CABE-B91F-077A29DD5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5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14BB332F-0EBD-4D01-9251-BF05C83EB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2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83F4B-B974-A44B-AA46-E1E5516E9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393F-5C08-F221-0818-72DA72E3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AA35E-0745-C924-4570-E3D197D0C1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7575" y="1691999"/>
            <a:ext cx="10616398" cy="3852000"/>
          </a:xfrm>
        </p:spPr>
        <p:txBody>
          <a:bodyPr/>
          <a:lstStyle/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If we went outside again now and flew our planes again, which one do you predict will fly the furthest? Why?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Which plane is the most unpredictable? What makes you say that?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How does the size of the loops impact the flight of a plane?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How does the width of the loops impact the flight of a plane?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Based on this data, what is the best loopy </a:t>
            </a:r>
            <a:r>
              <a:rPr lang="en-US" sz="2500" b="0" dirty="0" err="1"/>
              <a:t>aeroplane</a:t>
            </a:r>
            <a:r>
              <a:rPr lang="en-US" sz="2500" b="0" dirty="0"/>
              <a:t> design? Can you say this for certain?</a:t>
            </a:r>
          </a:p>
          <a:p>
            <a:pPr>
              <a:spcAft>
                <a:spcPts val="1800"/>
              </a:spcAft>
              <a:buClr>
                <a:schemeClr val="bg2"/>
              </a:buClr>
            </a:pPr>
            <a:endParaRPr lang="en-AU" sz="25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399E3-4088-3A74-BB6C-626CE814375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5C080D-E896-BE53-3270-E2F3104A24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20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96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BAC16-8DC0-6507-3329-294451C90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EB6CB-EE54-F3E1-3A31-CFFC2627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sz="4800" dirty="0"/>
              <a:t>Lesson 8 </a:t>
            </a:r>
            <a:r>
              <a:rPr lang="en-AU" sz="4800"/>
              <a:t>• Fly-off</a:t>
            </a:r>
            <a:endParaRPr lang="en-AU" sz="4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383FBA-C727-75A3-2839-888AF384B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21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3786DF-1446-60C7-6B88-584B03CC6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3378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4F38A-317E-3E14-9A15-13E4DE702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11785EA-6FAB-A0C1-0FC6-5C19A14F6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0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326E2-1DC2-ED9A-18F7-5BA89F932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1FE2-117F-E62E-A679-39CF2AE8F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710580" cy="1001540"/>
          </a:xfrm>
        </p:spPr>
        <p:txBody>
          <a:bodyPr/>
          <a:lstStyle/>
          <a:p>
            <a:r>
              <a:rPr lang="en-AU" dirty="0"/>
              <a:t>Lesson 1 • Making aeroplanes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65FF3F-F1A4-A536-C564-ED4EA24F5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3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59449-7A5D-49BD-AA20-0EB81DB47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026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8EFB3-119E-F6DA-4ED2-7C0B66981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77FA41E-1868-B53C-19AE-987EEBDB6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3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FDBF-1CCD-81DD-6969-31C851F7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Loopy aeroplanes</a:t>
            </a:r>
          </a:p>
        </p:txBody>
      </p:sp>
      <p:pic>
        <p:nvPicPr>
          <p:cNvPr id="7" name="Content Placeholder 6" descr="A colorful circle object with a stick&#10;&#10;Description automatically generated with medium confidence">
            <a:extLst>
              <a:ext uri="{FF2B5EF4-FFF2-40B4-BE49-F238E27FC236}">
                <a16:creationId xmlns:a16="http://schemas.microsoft.com/office/drawing/2014/main" id="{D4008C21-BB92-0288-47D2-AD3B724BF3C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867" y="1692275"/>
            <a:ext cx="5882266" cy="4411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1EDBD-C0CE-846C-4242-69989265C9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C2F55-886F-C4AD-98B3-69435BA9B1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5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2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16036-BDC4-B714-48FC-31A507E41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8804-9BAF-A3C1-12C6-E42604F93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Making a loopy aeroplane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3BDFD-7A79-B8AE-3B20-C9B29B7574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9936" y="1825603"/>
            <a:ext cx="5378072" cy="3718396"/>
          </a:xfrm>
        </p:spPr>
        <p:txBody>
          <a:bodyPr/>
          <a:lstStyle/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AU" sz="2800" b="0" dirty="0"/>
              <a:t>Make two loops from strips of paper: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AU" sz="2800" b="0" dirty="0"/>
              <a:t>Loop 1 – 15cm x 5cm 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AU" sz="2800" b="0" dirty="0"/>
              <a:t>Loop 2 – 30cm x 5cm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AU" sz="2800" b="0" dirty="0"/>
              <a:t>Tape one loop onto the end of a paper straw. Tape the other loop to the other end of the straw.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AU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D7CCEA-93F2-47A8-E831-72C69992CE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6844-DFEA-9FC3-D83F-FE591B9E915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6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pic>
        <p:nvPicPr>
          <p:cNvPr id="6" name="Content Placeholder 6" descr="A colorful circle object with a stick&#10;&#10;Description automatically generated with medium confidence">
            <a:extLst>
              <a:ext uri="{FF2B5EF4-FFF2-40B4-BE49-F238E27FC236}">
                <a16:creationId xmlns:a16="http://schemas.microsoft.com/office/drawing/2014/main" id="{B18F6311-09D3-D784-9E12-E2FD92844A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773" y="1825603"/>
            <a:ext cx="4957861" cy="37183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9082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90BB3-79F3-629B-F56F-559827786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3742-46B1-C5A0-A8B3-F92078433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134516" cy="1001540"/>
          </a:xfrm>
        </p:spPr>
        <p:txBody>
          <a:bodyPr/>
          <a:lstStyle/>
          <a:p>
            <a:r>
              <a:rPr lang="en-AU" dirty="0"/>
              <a:t>Lesson 2 • Testing aeroplanes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AA432B-668D-BBE1-7F93-5CB7A03ED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7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27833-15E8-6F52-BC44-855ABC3C6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705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9D4E1-4902-0A2F-74BD-876BA0301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B3B94D1-59A0-07B0-1D98-2A5127490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ABB80-EB9B-B7DE-44B7-D95785F08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5C63-66FF-2227-D9A8-951CC3E5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710580" cy="1001540"/>
          </a:xfrm>
        </p:spPr>
        <p:txBody>
          <a:bodyPr/>
          <a:lstStyle/>
          <a:p>
            <a:r>
              <a:rPr lang="en-AU" dirty="0"/>
              <a:t>Lesson 3 • A fair test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36E122-E9A0-98EF-5A81-4A87E348A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9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757AA-7B57-A408-E728-372AA38F7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6299271"/>
      </p:ext>
    </p:extLst>
  </p:cSld>
  <p:clrMapOvr>
    <a:masterClrMapping/>
  </p:clrMapOvr>
</p:sld>
</file>

<file path=ppt/theme/theme1.xml><?xml version="1.0" encoding="utf-8"?>
<a:theme xmlns:a="http://schemas.openxmlformats.org/drawingml/2006/main" name="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83C6896F-28D8-4D7C-967E-DDDA3AE0D7E6}" vid="{EF47F3FA-6CB1-43A2-9506-4AB622D9E422}"/>
    </a:ext>
  </a:extLst>
</a:theme>
</file>

<file path=ppt/theme/theme2.xml><?xml version="1.0" encoding="utf-8"?>
<a:theme xmlns:a="http://schemas.openxmlformats.org/drawingml/2006/main" name="1_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ster_reSolve.potx" id="{4FE9F5A0-AF46-4ACA-AA17-9B17B1656F5F}" vid="{60293CA5-E9DB-4495-B25A-71448718E31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 startFromScratch="false">
    <tabs>
      <tab id="CustomTab" label="AASE" insertBeforeMso="TabHome" keytip="Q">
        <group idMso="GroupSlides"/>
        <group id="Group1" label="Change Bullet Styles">
          <button idMso="IndentDecrease" visible="true" label="Decrease List Level" size="large"/>
          <button idMso="IndentIncrease" visible="true" label="Increase List Level" size="large"/>
        </group>
        <group id="Group2" label=" ">
          <checkBox idMso="GuidesShowHide" label="Guides"/>
          <splitButton id="groupsplitbutton" size="normal">
            <button idMso="ObjectsGroup"/>
            <menu id="groupsplitmenu" itemSize="large">
              <button idMso="ObjectsUngroup" description="Un-group selected objects" screentip="Un-group selected objects"/>
              <button idMso="ObjectsRegroup" description="Combine and re-Group selected objects" screentip="Combine and re-Group selected objects"/>
            </menu>
          </splitButton>
          <splitButton id="Cropping" size="normal">
            <toggleButton idMso="PictureCrop" label="Crop Tools"/>
            <menu id="CropMenu" itemSize="large">
              <button idMso="PictureFitCrop" description="Resize picture to fit the placeholder proportionally"/>
              <menuSeparator id="croppingmenu2"/>
              <menu idMso="PictureCropAspectRatioMenu" description="Crop image to selected aspect ratio"/>
              <gallery idMso="PictureShapeGallery" description="Crop image to selected shape"/>
            </menu>
          </splitButton>
          <separator id="sep1"/>
          <button idMso="ZoomFitToWindow" size="large" label="Fit to Window"/>
          <separator id="sep2"/>
          <splitButton id="sendbacksplitbutton" size="large">
            <button idMso="ObjectSendToBack" label="Send to Back"/>
            <menu id="sendbacksplitmenu" itemSize="large">
              <button idMso="ObjectBringToFront" label="Bring to Front"/>
            </menu>
          </splitButton>
          <separator id="sep3"/>
          <toggleButton idMso="SelectionPane" label="Selection Pane" size="large"/>
        </group>
        <group id="group3" label=" ">
          <button idMso="HeaderFooterInsert" size="large"/>
          <button idMso="PasteTextOnly" size="large" imageMso="Paste" label="Paste Unformatted"/>
        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49bb05d-9f36-4797-baf9-70f03887c0e2">AASID-2102554853-2437749</_dlc_DocId>
    <TaxCatchAll xmlns="249bb05d-9f36-4797-baf9-70f03887c0e2" xsi:nil="true"/>
    <lcf76f155ced4ddcb4097134ff3c332f xmlns="72742c65-25f8-4182-b9d2-6eb58ec07966">
      <Terms xmlns="http://schemas.microsoft.com/office/infopath/2007/PartnerControls"/>
    </lcf76f155ced4ddcb4097134ff3c332f>
    <TaxKeywordTaxHTField xmlns="249bb05d-9f36-4797-baf9-70f03887c0e2">
      <Terms xmlns="http://schemas.microsoft.com/office/infopath/2007/PartnerControls"/>
    </TaxKeywordTaxHTField>
    <_dlc_DocIdUrl xmlns="249bb05d-9f36-4797-baf9-70f03887c0e2">
      <Url>https://ausacademyofscience.sharepoint.com/_layouts/15/DocIdRedir.aspx?ID=AASID-2102554853-2437749</Url>
      <Description>AASID-2102554853-2437749</Description>
    </_dlc_DocIdUrl>
    <Thumb xmlns="72742c65-25f8-4182-b9d2-6eb58ec07966" xsi:nil="true"/>
    <ResourceType xmlns="72742c65-25f8-4182-b9d2-6eb58ec07966" xsi:nil="true"/>
    <reSolveApproach xmlns="72742c65-25f8-4182-b9d2-6eb58ec07966" xsi:nil="true"/>
    <Countryoforigin xmlns="72742c65-25f8-4182-b9d2-6eb58ec07966" xsi:nil="true"/>
    <KeyTheme xmlns="72742c65-25f8-4182-b9d2-6eb58ec07966" xsi:nil="true"/>
    <SharedWithUsers xmlns="249bb05d-9f36-4797-baf9-70f03887c0e2">
      <UserInfo>
        <DisplayName>Ruqiyah Patel</DisplayName>
        <AccountId>45</AccountId>
        <AccountType/>
      </UserInfo>
    </SharedWithUsers>
    <Filetype xmlns="72742c65-25f8-4182-b9d2-6eb58ec0796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2DF799B4EDD418D115D512438A05B" ma:contentTypeVersion="23" ma:contentTypeDescription="Create a new document." ma:contentTypeScope="" ma:versionID="8a69cd0a33f5faa61ba82f39978f6e3a">
  <xsd:schema xmlns:xsd="http://www.w3.org/2001/XMLSchema" xmlns:xs="http://www.w3.org/2001/XMLSchema" xmlns:p="http://schemas.microsoft.com/office/2006/metadata/properties" xmlns:ns2="249bb05d-9f36-4797-baf9-70f03887c0e2" xmlns:ns3="72742c65-25f8-4182-b9d2-6eb58ec07966" targetNamespace="http://schemas.microsoft.com/office/2006/metadata/properties" ma:root="true" ma:fieldsID="ff8e98207b9f9f2f1c1a1f9d91bc0e92" ns2:_="" ns3:_="">
    <xsd:import namespace="249bb05d-9f36-4797-baf9-70f03887c0e2"/>
    <xsd:import namespace="72742c65-25f8-4182-b9d2-6eb58ec07966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LengthInSeconds" minOccurs="0"/>
                <xsd:element ref="ns3:lcf76f155ced4ddcb4097134ff3c332f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Thumb" minOccurs="0"/>
                <xsd:element ref="ns3:MediaServiceSearchProperties" minOccurs="0"/>
                <xsd:element ref="ns3:ResourceType" minOccurs="0"/>
                <xsd:element ref="ns3:KeyTheme" minOccurs="0"/>
                <xsd:element ref="ns3:reSolveApproach" minOccurs="0"/>
                <xsd:element ref="ns3:Countryoforigin" minOccurs="0"/>
                <xsd:element ref="ns3:File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bb05d-9f36-4797-baf9-70f03887c0e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5397e1ef-6145-448f-8584-0166883bf31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568cf63-bd21-49d1-b78b-56f137b96478}" ma:internalName="TaxCatchAll" ma:showField="CatchAllData" ma:web="249bb05d-9f36-4797-baf9-70f03887c0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2c65-25f8-4182-b9d2-6eb58ec07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397e1ef-6145-448f-8584-0166883bf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" ma:index="27" nillable="true" ma:displayName="Thumb" ma:format="Thumbnail" ma:internalName="Thumb">
      <xsd:simpleType>
        <xsd:restriction base="dms:Unknown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ourceType" ma:index="29" nillable="true" ma:displayName="Resource Type" ma:format="Dropdown" ma:internalName="ResourceType">
      <xsd:simpleType>
        <xsd:union memberTypes="dms:Text">
          <xsd:simpleType>
            <xsd:restriction base="dms:Choice">
              <xsd:enumeration value="Presentation"/>
              <xsd:enumeration value="Research"/>
              <xsd:enumeration value="Resource"/>
              <xsd:enumeration value="Template"/>
              <xsd:enumeration value="Abstract"/>
            </xsd:restriction>
          </xsd:simpleType>
        </xsd:union>
      </xsd:simpleType>
    </xsd:element>
    <xsd:element name="KeyTheme" ma:index="30" nillable="true" ma:displayName="Key Theme" ma:format="Dropdown" ma:internalName="KeyThe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Variation Theory"/>
                        <xsd:enumeration value="Learning Progressions"/>
                        <xsd:enumeration value="Professional Learning"/>
                        <xsd:enumeration value="Pedagogy"/>
                        <xsd:enumeration value="Representation"/>
                        <xsd:enumeration value="Secondary"/>
                        <xsd:enumeration value="Complexity Theory"/>
                        <xsd:enumeration value="Communities of Inquiry"/>
                        <xsd:enumeration value="Teacher Knowledg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reSolveApproach" ma:index="31" nillable="true" ma:displayName="reSolve Approach" ma:format="Dropdown" ma:internalName="reSolveApproach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Teacher"/>
                        <xsd:enumeration value="Tasks"/>
                        <xsd:enumeration value="Mathematics"/>
                        <xsd:enumeration value="Tools"/>
                        <xsd:enumeration value="Cultur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oforigin" ma:index="32" nillable="true" ma:displayName="Country of origin" ma:format="Dropdown" ma:internalName="Countryoforigin">
      <xsd:simpleType>
        <xsd:restriction base="dms:Choice">
          <xsd:enumeration value="Australia"/>
          <xsd:enumeration value="International"/>
        </xsd:restriction>
      </xsd:simpleType>
    </xsd:element>
    <xsd:element name="Filetype" ma:index="33" nillable="true" ma:displayName="File type" ma:format="Thumbnail" ma:internalName="Filetyp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A466FE-6736-4D4F-BBDB-DF48A148B381}">
  <ds:schemaRefs>
    <ds:schemaRef ds:uri="http://www.w3.org/XML/1998/namespace"/>
    <ds:schemaRef ds:uri="http://purl.org/dc/elements/1.1/"/>
    <ds:schemaRef ds:uri="72742c65-25f8-4182-b9d2-6eb58ec07966"/>
    <ds:schemaRef ds:uri="http://purl.org/dc/dcmitype/"/>
    <ds:schemaRef ds:uri="http://purl.org/dc/terms/"/>
    <ds:schemaRef ds:uri="http://schemas.microsoft.com/office/2006/documentManagement/types"/>
    <ds:schemaRef ds:uri="249bb05d-9f36-4797-baf9-70f03887c0e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4F39F66-076A-46BD-9D40-59A17099D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9bb05d-9f36-4797-baf9-70f03887c0e2"/>
    <ds:schemaRef ds:uri="72742c65-25f8-4182-b9d2-6eb58ec079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FABA95-147F-4B42-8FFC-733B9F67C56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4F9A05-023C-47E7-87D0-6244FF8836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reSolve_PPT_Template</Template>
  <TotalTime>359</TotalTime>
  <Words>309</Words>
  <Application>Microsoft Office PowerPoint</Application>
  <PresentationFormat>Widescreen</PresentationFormat>
  <Paragraphs>52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Symbol</vt:lpstr>
      <vt:lpstr>reSolve</vt:lpstr>
      <vt:lpstr>1_reSolve</vt:lpstr>
      <vt:lpstr>Statistics: Loopy aeroplanes</vt:lpstr>
      <vt:lpstr>PowerPoint Presentation</vt:lpstr>
      <vt:lpstr>Lesson 1 • Making aeroplanes</vt:lpstr>
      <vt:lpstr>PowerPoint Presentation</vt:lpstr>
      <vt:lpstr>Loopy aeroplanes</vt:lpstr>
      <vt:lpstr>Making a loopy aeroplane</vt:lpstr>
      <vt:lpstr>Lesson 2 • Testing aeroplanes</vt:lpstr>
      <vt:lpstr>PowerPoint Presentation</vt:lpstr>
      <vt:lpstr>Lesson 3 • A fair test</vt:lpstr>
      <vt:lpstr>PowerPoint Presentation</vt:lpstr>
      <vt:lpstr>A Fair Test – Our loopy aeroplane protocols</vt:lpstr>
      <vt:lpstr>Lesson 4 • Analysing data</vt:lpstr>
      <vt:lpstr>PowerPoint Presentation</vt:lpstr>
      <vt:lpstr>Lesson 5 • New loopy aeroplanes</vt:lpstr>
      <vt:lpstr>PowerPoint Presentation</vt:lpstr>
      <vt:lpstr>Lesson 6 • Testing again</vt:lpstr>
      <vt:lpstr>PowerPoint Presentation</vt:lpstr>
      <vt:lpstr>Lesson 7 • What is the best design?</vt:lpstr>
      <vt:lpstr>PowerPoint Presentation</vt:lpstr>
      <vt:lpstr>Data analysis</vt:lpstr>
      <vt:lpstr>Lesson 8 • Fly-off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Tripet</dc:creator>
  <cp:lastModifiedBy>Kristen Tripet</cp:lastModifiedBy>
  <cp:revision>20</cp:revision>
  <dcterms:created xsi:type="dcterms:W3CDTF">2024-03-08T00:49:44Z</dcterms:created>
  <dcterms:modified xsi:type="dcterms:W3CDTF">2024-12-17T04:39:15Z</dcterms:modified>
  <cp:category>PowerPoint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0x010100A9F2DF799B4EDD418D115D512438A05B</vt:lpwstr>
  </property>
  <property fmtid="{D5CDD505-2E9C-101B-9397-08002B2CF9AE}" pid="5" name="_dlc_DocIdItemGuid">
    <vt:lpwstr>33df1abe-7f78-42b9-92a0-922f9fde16cd</vt:lpwstr>
  </property>
</Properties>
</file>