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5"/>
    <p:sldMasterId id="2147483713" r:id="rId6"/>
  </p:sldMasterIdLst>
  <p:notesMasterIdLst>
    <p:notesMasterId r:id="rId43"/>
  </p:notesMasterIdLst>
  <p:handoutMasterIdLst>
    <p:handoutMasterId r:id="rId44"/>
  </p:handoutMasterIdLst>
  <p:sldIdLst>
    <p:sldId id="287" r:id="rId7"/>
    <p:sldId id="299" r:id="rId8"/>
    <p:sldId id="350" r:id="rId9"/>
    <p:sldId id="342" r:id="rId10"/>
    <p:sldId id="347" r:id="rId11"/>
    <p:sldId id="348" r:id="rId12"/>
    <p:sldId id="351" r:id="rId13"/>
    <p:sldId id="389" r:id="rId14"/>
    <p:sldId id="353" r:id="rId15"/>
    <p:sldId id="385" r:id="rId16"/>
    <p:sldId id="383" r:id="rId17"/>
    <p:sldId id="384" r:id="rId18"/>
    <p:sldId id="390" r:id="rId19"/>
    <p:sldId id="343" r:id="rId20"/>
    <p:sldId id="366" r:id="rId21"/>
    <p:sldId id="357" r:id="rId22"/>
    <p:sldId id="386" r:id="rId23"/>
    <p:sldId id="359" r:id="rId24"/>
    <p:sldId id="365" r:id="rId25"/>
    <p:sldId id="367" r:id="rId26"/>
    <p:sldId id="363" r:id="rId27"/>
    <p:sldId id="395" r:id="rId28"/>
    <p:sldId id="391" r:id="rId29"/>
    <p:sldId id="368" r:id="rId30"/>
    <p:sldId id="369" r:id="rId31"/>
    <p:sldId id="370" r:id="rId32"/>
    <p:sldId id="371" r:id="rId33"/>
    <p:sldId id="372" r:id="rId34"/>
    <p:sldId id="378" r:id="rId35"/>
    <p:sldId id="396" r:id="rId36"/>
    <p:sldId id="394" r:id="rId37"/>
    <p:sldId id="379" r:id="rId38"/>
    <p:sldId id="380" r:id="rId39"/>
    <p:sldId id="377" r:id="rId40"/>
    <p:sldId id="397" r:id="rId41"/>
    <p:sldId id="388" r:id="rId42"/>
  </p:sldIdLst>
  <p:sldSz cx="12192000" cy="6858000"/>
  <p:notesSz cx="6858000" cy="9144000"/>
  <p:defaultTextStyle>
    <a:defPPr>
      <a:defRPr lang="en-US"/>
    </a:defPPr>
    <a:lvl1pPr marL="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1pPr>
    <a:lvl2pPr marL="60944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218895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182834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2437790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3047238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lick to expand" id="{4FDA67CD-A15C-4C29-8948-D1BF91269A83}">
          <p14:sldIdLst>
            <p14:sldId id="287"/>
            <p14:sldId id="299"/>
            <p14:sldId id="350"/>
            <p14:sldId id="342"/>
            <p14:sldId id="347"/>
            <p14:sldId id="348"/>
            <p14:sldId id="351"/>
            <p14:sldId id="389"/>
            <p14:sldId id="353"/>
            <p14:sldId id="385"/>
            <p14:sldId id="383"/>
            <p14:sldId id="384"/>
            <p14:sldId id="390"/>
            <p14:sldId id="343"/>
            <p14:sldId id="366"/>
            <p14:sldId id="357"/>
            <p14:sldId id="386"/>
            <p14:sldId id="359"/>
            <p14:sldId id="365"/>
            <p14:sldId id="367"/>
            <p14:sldId id="363"/>
            <p14:sldId id="395"/>
            <p14:sldId id="391"/>
            <p14:sldId id="368"/>
            <p14:sldId id="369"/>
            <p14:sldId id="370"/>
            <p14:sldId id="371"/>
            <p14:sldId id="372"/>
            <p14:sldId id="378"/>
            <p14:sldId id="396"/>
            <p14:sldId id="394"/>
            <p14:sldId id="379"/>
            <p14:sldId id="380"/>
            <p14:sldId id="377"/>
            <p14:sldId id="397"/>
            <p14:sldId id="3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01" userDrawn="1">
          <p15:clr>
            <a:srgbClr val="A4A3A4"/>
          </p15:clr>
        </p15:guide>
        <p15:guide id="2" orient="horz" pos="4048" userDrawn="1">
          <p15:clr>
            <a:srgbClr val="A4A3A4"/>
          </p15:clr>
        </p15:guide>
        <p15:guide id="3" orient="horz" pos="1009" userDrawn="1">
          <p15:clr>
            <a:srgbClr val="A4A3A4"/>
          </p15:clr>
        </p15:guide>
        <p15:guide id="4" orient="horz" pos="3748" userDrawn="1">
          <p15:clr>
            <a:srgbClr val="A4A3A4"/>
          </p15:clr>
        </p15:guide>
        <p15:guide id="5" pos="7493" userDrawn="1">
          <p15:clr>
            <a:srgbClr val="A4A3A4"/>
          </p15:clr>
        </p15:guide>
        <p15:guide id="6" pos="6448" userDrawn="1">
          <p15:clr>
            <a:srgbClr val="A4A3A4"/>
          </p15:clr>
        </p15:guide>
        <p15:guide id="7" pos="1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5B3A7"/>
    <a:srgbClr val="EEEEED"/>
    <a:srgbClr val="FFE9CC"/>
    <a:srgbClr val="DEF1CC"/>
    <a:srgbClr val="E2E2E2"/>
    <a:srgbClr val="4F4C37"/>
    <a:srgbClr val="1E497D"/>
    <a:srgbClr val="8F999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8A465A-0FF7-47D9-BBBE-6AD37DC45021}" v="11" dt="2025-08-14T05:25:13.880"/>
  </p1510:revLst>
</p1510:revInfo>
</file>

<file path=ppt/tableStyles.xml><?xml version="1.0" encoding="utf-8"?>
<a:tblStyleLst xmlns:a="http://schemas.openxmlformats.org/drawingml/2006/main" def="{A186E7CC-E9CA-4A81-9595-9A8B10420DC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08" y="90"/>
      </p:cViewPr>
      <p:guideLst>
        <p:guide orient="horz" pos="601"/>
        <p:guide orient="horz" pos="4048"/>
        <p:guide orient="horz" pos="1009"/>
        <p:guide orient="horz" pos="3748"/>
        <p:guide pos="7493"/>
        <p:guide pos="6448"/>
        <p:guide pos="1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usacademyofscience.sharepoint.com/Shared%20Documents/Education/Education%20Sharepoint/Mathematics/6.%20Secondary%20Maths%20TR/3.%20Year%209/Playing%20with%20Fire%20(Mathematical%20Modelling)/Gather%20files/Playing%20with%20fire%20Excel%20notebook%20(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The influence of wind speed on the observed rate of spread of bushfires</a:t>
            </a:r>
          </a:p>
        </c:rich>
      </c:tx>
      <c:layout>
        <c:manualLayout>
          <c:xMode val="edge"/>
          <c:yMode val="edge"/>
          <c:x val="0.20774165532973296"/>
          <c:y val="2.41367725101799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2"/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'[Playing with fire Excel notebook (Teacher).xlsx]Fire data'!$E$4:$E$58</c:f>
              <c:numCache>
                <c:formatCode>General</c:formatCode>
                <c:ptCount val="55"/>
                <c:pt idx="0">
                  <c:v>70</c:v>
                </c:pt>
                <c:pt idx="1">
                  <c:v>20</c:v>
                </c:pt>
                <c:pt idx="2">
                  <c:v>30</c:v>
                </c:pt>
                <c:pt idx="3">
                  <c:v>30</c:v>
                </c:pt>
                <c:pt idx="4">
                  <c:v>30</c:v>
                </c:pt>
                <c:pt idx="5">
                  <c:v>18</c:v>
                </c:pt>
                <c:pt idx="6">
                  <c:v>16</c:v>
                </c:pt>
                <c:pt idx="7">
                  <c:v>16</c:v>
                </c:pt>
                <c:pt idx="8">
                  <c:v>13</c:v>
                </c:pt>
                <c:pt idx="9">
                  <c:v>13</c:v>
                </c:pt>
                <c:pt idx="10">
                  <c:v>19</c:v>
                </c:pt>
                <c:pt idx="11">
                  <c:v>19</c:v>
                </c:pt>
                <c:pt idx="12">
                  <c:v>11</c:v>
                </c:pt>
                <c:pt idx="13">
                  <c:v>11</c:v>
                </c:pt>
                <c:pt idx="14">
                  <c:v>30</c:v>
                </c:pt>
                <c:pt idx="15">
                  <c:v>10</c:v>
                </c:pt>
                <c:pt idx="16">
                  <c:v>22</c:v>
                </c:pt>
                <c:pt idx="17">
                  <c:v>50</c:v>
                </c:pt>
                <c:pt idx="18">
                  <c:v>20</c:v>
                </c:pt>
                <c:pt idx="19">
                  <c:v>32</c:v>
                </c:pt>
                <c:pt idx="20">
                  <c:v>27</c:v>
                </c:pt>
                <c:pt idx="21">
                  <c:v>21</c:v>
                </c:pt>
                <c:pt idx="22">
                  <c:v>21</c:v>
                </c:pt>
                <c:pt idx="23">
                  <c:v>28</c:v>
                </c:pt>
                <c:pt idx="24">
                  <c:v>28</c:v>
                </c:pt>
                <c:pt idx="25">
                  <c:v>28</c:v>
                </c:pt>
                <c:pt idx="26">
                  <c:v>45</c:v>
                </c:pt>
                <c:pt idx="27">
                  <c:v>40</c:v>
                </c:pt>
                <c:pt idx="28">
                  <c:v>70</c:v>
                </c:pt>
                <c:pt idx="29">
                  <c:v>70</c:v>
                </c:pt>
                <c:pt idx="30">
                  <c:v>12</c:v>
                </c:pt>
                <c:pt idx="31">
                  <c:v>17</c:v>
                </c:pt>
                <c:pt idx="32">
                  <c:v>8</c:v>
                </c:pt>
                <c:pt idx="33">
                  <c:v>10</c:v>
                </c:pt>
                <c:pt idx="34">
                  <c:v>10</c:v>
                </c:pt>
                <c:pt idx="35">
                  <c:v>95</c:v>
                </c:pt>
                <c:pt idx="36">
                  <c:v>75</c:v>
                </c:pt>
                <c:pt idx="37">
                  <c:v>37</c:v>
                </c:pt>
                <c:pt idx="38">
                  <c:v>25</c:v>
                </c:pt>
                <c:pt idx="39">
                  <c:v>40</c:v>
                </c:pt>
                <c:pt idx="40">
                  <c:v>6.5</c:v>
                </c:pt>
                <c:pt idx="41">
                  <c:v>8</c:v>
                </c:pt>
                <c:pt idx="42">
                  <c:v>52</c:v>
                </c:pt>
                <c:pt idx="43">
                  <c:v>62</c:v>
                </c:pt>
                <c:pt idx="44">
                  <c:v>56</c:v>
                </c:pt>
                <c:pt idx="45">
                  <c:v>48</c:v>
                </c:pt>
              </c:numCache>
            </c:numRef>
          </c:xVal>
          <c:yVal>
            <c:numRef>
              <c:f>'[Playing with fire Excel notebook (Teacher).xlsx]Fire data'!$K$4:$K$58</c:f>
              <c:numCache>
                <c:formatCode>General</c:formatCode>
                <c:ptCount val="55"/>
                <c:pt idx="0">
                  <c:v>6400</c:v>
                </c:pt>
                <c:pt idx="1">
                  <c:v>1000</c:v>
                </c:pt>
                <c:pt idx="2">
                  <c:v>2300</c:v>
                </c:pt>
                <c:pt idx="3">
                  <c:v>1400</c:v>
                </c:pt>
                <c:pt idx="4">
                  <c:v>2500</c:v>
                </c:pt>
                <c:pt idx="5">
                  <c:v>503</c:v>
                </c:pt>
                <c:pt idx="6">
                  <c:v>405</c:v>
                </c:pt>
                <c:pt idx="7">
                  <c:v>480</c:v>
                </c:pt>
                <c:pt idx="8">
                  <c:v>195</c:v>
                </c:pt>
                <c:pt idx="9">
                  <c:v>300</c:v>
                </c:pt>
                <c:pt idx="10">
                  <c:v>760</c:v>
                </c:pt>
                <c:pt idx="11">
                  <c:v>960</c:v>
                </c:pt>
                <c:pt idx="12">
                  <c:v>385</c:v>
                </c:pt>
                <c:pt idx="13">
                  <c:v>690</c:v>
                </c:pt>
                <c:pt idx="14">
                  <c:v>1800</c:v>
                </c:pt>
                <c:pt idx="15">
                  <c:v>625</c:v>
                </c:pt>
                <c:pt idx="16">
                  <c:v>2100</c:v>
                </c:pt>
                <c:pt idx="17">
                  <c:v>6000</c:v>
                </c:pt>
                <c:pt idx="18">
                  <c:v>2200</c:v>
                </c:pt>
                <c:pt idx="19">
                  <c:v>900</c:v>
                </c:pt>
                <c:pt idx="20">
                  <c:v>1100</c:v>
                </c:pt>
                <c:pt idx="21">
                  <c:v>2000</c:v>
                </c:pt>
                <c:pt idx="22">
                  <c:v>1050</c:v>
                </c:pt>
                <c:pt idx="23">
                  <c:v>860</c:v>
                </c:pt>
                <c:pt idx="24">
                  <c:v>750</c:v>
                </c:pt>
                <c:pt idx="25">
                  <c:v>1133</c:v>
                </c:pt>
                <c:pt idx="26">
                  <c:v>3200</c:v>
                </c:pt>
                <c:pt idx="27">
                  <c:v>5400</c:v>
                </c:pt>
                <c:pt idx="28">
                  <c:v>10500</c:v>
                </c:pt>
                <c:pt idx="29">
                  <c:v>10000</c:v>
                </c:pt>
                <c:pt idx="30">
                  <c:v>253</c:v>
                </c:pt>
                <c:pt idx="31">
                  <c:v>223</c:v>
                </c:pt>
                <c:pt idx="32">
                  <c:v>617</c:v>
                </c:pt>
                <c:pt idx="33">
                  <c:v>364</c:v>
                </c:pt>
                <c:pt idx="34">
                  <c:v>414</c:v>
                </c:pt>
                <c:pt idx="35">
                  <c:v>2300</c:v>
                </c:pt>
                <c:pt idx="36">
                  <c:v>3750</c:v>
                </c:pt>
                <c:pt idx="37">
                  <c:v>700</c:v>
                </c:pt>
                <c:pt idx="38">
                  <c:v>2500</c:v>
                </c:pt>
                <c:pt idx="39">
                  <c:v>2000</c:v>
                </c:pt>
                <c:pt idx="40">
                  <c:v>151</c:v>
                </c:pt>
                <c:pt idx="41">
                  <c:v>480</c:v>
                </c:pt>
                <c:pt idx="42">
                  <c:v>4380</c:v>
                </c:pt>
                <c:pt idx="43">
                  <c:v>4080</c:v>
                </c:pt>
                <c:pt idx="44">
                  <c:v>9180</c:v>
                </c:pt>
                <c:pt idx="45">
                  <c:v>22600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'[Playing with fire Excel notebook (Teacher).xlsx]Fire data'!$K$2:$K$3</c15:sqref>
                        </c15:formulaRef>
                      </c:ext>
                    </c:extLst>
                    <c:strCache>
                      <c:ptCount val="2"/>
                      <c:pt idx="1">
                        <c:v>Observed rate 
of spread
(m/h)**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7944-48AA-BFFC-58E1352AE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6273920"/>
        <c:axId val="536275360"/>
      </c:scatterChart>
      <c:valAx>
        <c:axId val="536273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Wind Speed 10m above ground level (km/h)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275360"/>
        <c:crosses val="autoZero"/>
        <c:crossBetween val="midCat"/>
      </c:valAx>
      <c:valAx>
        <c:axId val="53627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Observed rate of spread (m/h)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273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 anchor="t" anchorCtr="0"/>
          <a:lstStyle/>
          <a:p>
            <a:endParaRPr lang="en-AU" sz="1000"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/>
          <a:lstStyle>
            <a:lvl1pPr algn="r">
              <a:defRPr sz="1200"/>
            </a:lvl1pPr>
          </a:lstStyle>
          <a:p>
            <a:fld id="{4E50C307-5AD1-4F8C-91A0-1FC7219EFB34}" type="datetimeFigureOut">
              <a:rPr lang="en-AU" sz="1000" smtClean="0">
                <a:cs typeface="Arial" pitchFamily="34" charset="0"/>
              </a:rPr>
              <a:t>14/08/2025</a:t>
            </a:fld>
            <a:endParaRPr lang="en-AU" sz="1000"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72000" tIns="72000" rIns="72000" bIns="72000" rtlCol="0" anchor="b"/>
          <a:lstStyle>
            <a:lvl1pPr algn="l">
              <a:defRPr sz="1200"/>
            </a:lvl1pPr>
          </a:lstStyle>
          <a:p>
            <a:endParaRPr lang="en-AU" sz="1000"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69261" y="8685213"/>
            <a:ext cx="1087153" cy="457200"/>
          </a:xfrm>
          <a:prstGeom prst="rect">
            <a:avLst/>
          </a:prstGeom>
        </p:spPr>
        <p:txBody>
          <a:bodyPr vert="horz" lIns="0" tIns="36000" rIns="91440" bIns="36000" rtlCol="0" anchor="b"/>
          <a:lstStyle>
            <a:lvl1pPr algn="r">
              <a:defRPr sz="1200"/>
            </a:lvl1pPr>
          </a:lstStyle>
          <a:p>
            <a:fld id="{AF84CFB5-B6E9-4915-957C-05CFA717E28F}" type="slidenum">
              <a:rPr lang="en-AU" sz="1000" smtClean="0">
                <a:cs typeface="Arial" pitchFamily="34" charset="0"/>
              </a:rPr>
              <a:t>‹#›</a:t>
            </a:fld>
            <a:endParaRPr lang="en-AU" sz="10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90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6200" y="76200"/>
            <a:ext cx="5017985" cy="381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98770" y="64770"/>
            <a:ext cx="1417320" cy="381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>
                <a:latin typeface="+mn-lt"/>
              </a:defRPr>
            </a:lvl1pPr>
          </a:lstStyle>
          <a:p>
            <a:fld id="{9BB1C32A-CF46-409D-8B8D-587A7E3A4DCC}" type="datetimeFigureOut">
              <a:rPr lang="en-AU" smtClean="0"/>
              <a:pPr/>
              <a:t>14/08/2025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46063" y="542925"/>
            <a:ext cx="7342188" cy="4130675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264" y="4977044"/>
            <a:ext cx="5505891" cy="34811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marL="0" lvl="1"/>
            <a:r>
              <a:rPr lang="en-AU" noProof="0"/>
              <a:t>Second level</a:t>
            </a:r>
          </a:p>
          <a:p>
            <a:pPr marL="144000" lvl="2" indent="-144000">
              <a:buFont typeface="Arial" pitchFamily="34" charset="0"/>
              <a:buChar char="•"/>
            </a:pPr>
            <a:r>
              <a:rPr lang="en-AU" noProof="0"/>
              <a:t>Third level</a:t>
            </a:r>
          </a:p>
          <a:p>
            <a:pPr marL="288000" lvl="3" indent="-144000">
              <a:buFont typeface="Arial" pitchFamily="34" charset="0"/>
              <a:buChar char="•"/>
            </a:pPr>
            <a:r>
              <a:rPr lang="en-AU" noProof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6200" y="8685213"/>
            <a:ext cx="48006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Arial" pitchFamily="34" charset="0"/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55969" y="8685213"/>
            <a:ext cx="989013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</a:defRPr>
            </a:lvl1pPr>
          </a:lstStyle>
          <a:p>
            <a:fld id="{D5A593CC-2149-4E6C-BC3C-0044C280ECB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257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895" rtl="0" eaLnBrk="1" latinLnBrk="0" hangingPunct="1">
      <a:defRPr lang="en-US" sz="1600" b="1" kern="1200" dirty="0" smtClean="0">
        <a:solidFill>
          <a:schemeClr val="tx1"/>
        </a:solidFill>
        <a:latin typeface="+mn-lt"/>
        <a:ea typeface="+mn-ea"/>
        <a:cs typeface="Arial" pitchFamily="34" charset="0"/>
      </a:defRPr>
    </a:lvl1pPr>
    <a:lvl2pPr marL="609448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218895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828343" algn="l" defTabSz="1218895" rtl="0" eaLnBrk="1" latinLnBrk="0" hangingPunct="1">
      <a:defRPr lang="en-US" sz="1600" kern="120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437790" algn="l" defTabSz="1218895" rtl="0" eaLnBrk="1" latinLnBrk="0" hangingPunct="1">
      <a:defRPr lang="en-AU" sz="1600" kern="1200" baseline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047238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686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133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581" algn="l" defTabSz="121889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523E1F-2C07-9BFE-E12B-785BEA27CBA7}"/>
              </a:ext>
            </a:extLst>
          </p:cNvPr>
          <p:cNvSpPr/>
          <p:nvPr userDrawn="1"/>
        </p:nvSpPr>
        <p:spPr>
          <a:xfrm>
            <a:off x="1" y="5724255"/>
            <a:ext cx="12191999" cy="113374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F22226-8112-B345-8400-2663AF95AA30}"/>
              </a:ext>
            </a:extLst>
          </p:cNvPr>
          <p:cNvSpPr/>
          <p:nvPr userDrawn="1"/>
        </p:nvSpPr>
        <p:spPr>
          <a:xfrm>
            <a:off x="1" y="1628800"/>
            <a:ext cx="12191999" cy="4095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8955384" cy="742940"/>
          </a:xfrm>
        </p:spPr>
        <p:txBody>
          <a:bodyPr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1623C-3CAA-6B21-12BC-B4C629FF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8955384" cy="2115105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 b="1">
                <a:solidFill>
                  <a:schemeClr val="bg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4" y="44915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A99148-3C20-3C25-7758-74B9D7C0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D0BC25-56EB-DAB4-0EC0-05078E3D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2171936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6971249" cy="3852000"/>
          </a:xfrm>
        </p:spPr>
        <p:txBody>
          <a:bodyPr numCol="2" spcCol="468000"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8D9A4BC-2BB1-B4C9-433F-54495B68C2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64945" y="1692000"/>
            <a:ext cx="324139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2EC4D4-6736-94F1-CB7B-EF955DEDD44E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4BE50-7303-0570-F651-0B594EE61D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4736CE7-A4CA-F851-9E4B-0268F6BE78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6090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C2DFFF-BC30-7588-CBE4-CEA369C56B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9935" y="1692000"/>
            <a:ext cx="106164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62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FA98472D-486B-498A-D50E-32AF601538C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359135" y="1692000"/>
            <a:ext cx="50472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348176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527207-12DA-E260-FE1E-B7DFF6F16B9E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789935" y="1692000"/>
            <a:ext cx="106164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Table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EACDEE-B324-0328-C538-D18B0F3CFFC9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197612C-6EC9-4E05-62EA-553338434F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586D0DB-467A-49D4-378A-64E7DB7D93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9510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768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523E1F-2C07-9BFE-E12B-785BEA27CBA7}"/>
              </a:ext>
            </a:extLst>
          </p:cNvPr>
          <p:cNvSpPr/>
          <p:nvPr userDrawn="1"/>
        </p:nvSpPr>
        <p:spPr>
          <a:xfrm>
            <a:off x="1" y="5724255"/>
            <a:ext cx="12191999" cy="113374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F22226-8112-B345-8400-2663AF95AA30}"/>
              </a:ext>
            </a:extLst>
          </p:cNvPr>
          <p:cNvSpPr/>
          <p:nvPr userDrawn="1"/>
        </p:nvSpPr>
        <p:spPr>
          <a:xfrm>
            <a:off x="1" y="1628800"/>
            <a:ext cx="12191999" cy="4095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8955384" cy="742940"/>
          </a:xfrm>
        </p:spPr>
        <p:txBody>
          <a:bodyPr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1623C-3CAA-6B21-12BC-B4C629FF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8955384" cy="2115105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 b="1">
                <a:solidFill>
                  <a:schemeClr val="bg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4" y="44915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A99148-3C20-3C25-7758-74B9D7C0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D0BC25-56EB-DAB4-0EC0-05078E3D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2977423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8955384" cy="742940"/>
          </a:xfrm>
        </p:spPr>
        <p:txBody>
          <a:bodyPr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1623C-3CAA-6B21-12BC-B4C629FF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8955384" cy="2115105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4" y="44915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A99148-3C20-3C25-7758-74B9D7C0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D0BC25-56EB-DAB4-0EC0-05078E3D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2720141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43335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1628800"/>
            <a:ext cx="12191999" cy="52292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953594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1628800"/>
            <a:ext cx="12191999" cy="5229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/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724074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753925"/>
            <a:ext cx="8955384" cy="742940"/>
          </a:xfrm>
        </p:spPr>
        <p:txBody>
          <a:bodyPr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1623C-3CAA-6B21-12BC-B4C629FF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1" y="3609020"/>
            <a:ext cx="8955384" cy="2115105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 b="1">
                <a:solidFill>
                  <a:schemeClr val="tx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None/>
              <a:defRPr sz="3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4" y="44915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A99148-3C20-3C25-7758-74B9D7C0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3D0BC25-56EB-DAB4-0EC0-05078E3D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735897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2303875"/>
            <a:ext cx="12191999" cy="225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/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179698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1999"/>
            <a:ext cx="10616398" cy="3852000"/>
          </a:xfrm>
        </p:spPr>
        <p:txBody>
          <a:bodyPr/>
          <a:lstStyle>
            <a:lvl1pPr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  <a:lvl6pPr>
              <a:spcAft>
                <a:spcPts val="800"/>
              </a:spcAft>
              <a:defRPr/>
            </a:lvl6pPr>
            <a:lvl7pPr>
              <a:spcAft>
                <a:spcPts val="800"/>
              </a:spcAft>
              <a:defRPr/>
            </a:lvl7pPr>
            <a:lvl8pPr>
              <a:spcAft>
                <a:spcPts val="800"/>
              </a:spcAft>
              <a:defRPr/>
            </a:lvl8pPr>
            <a:lvl9pPr>
              <a:spcAft>
                <a:spcPts val="800"/>
              </a:spcAft>
              <a:defRPr/>
            </a:lvl9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11957-4A74-A975-C0CA-8F433DBFEA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D20DA-08D2-9936-734C-E40EFDEFB65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0F852D-26A0-288B-A086-36AFF6182DBC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863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F975B4C-BAF5-E2EB-F9CA-8571039BF3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9135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A3734-3014-C979-22C7-AD2EFFBC08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25235-F086-DE87-717A-33956E1A76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D4565F-4100-A6E8-C161-9A32892BCCFB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136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C2DFFF-BC30-7588-CBE4-CEA369C56B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9135" y="1692000"/>
            <a:ext cx="50472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296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6971249" cy="3852000"/>
          </a:xfrm>
        </p:spPr>
        <p:txBody>
          <a:bodyPr numCol="2" spcCol="468000"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8D9A4BC-2BB1-B4C9-433F-54495B68C2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64945" y="1692000"/>
            <a:ext cx="324139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B2EC4D4-6736-94F1-CB7B-EF955DEDD44E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4BE50-7303-0570-F651-0B594EE61D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4736CE7-A4CA-F851-9E4B-0268F6BE78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466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C2DFFF-BC30-7588-CBE4-CEA369C56B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9935" y="1692000"/>
            <a:ext cx="106164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61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FA98472D-486B-498A-D50E-32AF601538C0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6359135" y="1692000"/>
            <a:ext cx="50472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323887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</p:spPr>
        <p:txBody>
          <a:bodyPr/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527207-12DA-E260-FE1E-B7DFF6F16B9E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789935" y="1692000"/>
            <a:ext cx="106164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Table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EACDEE-B324-0328-C538-D18B0F3CFFC9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197612C-6EC9-4E05-62EA-553338434F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985527" y="6264315"/>
            <a:ext cx="4220946" cy="31074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586D0DB-467A-49D4-378A-64E7DB7D93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686511" y="6259585"/>
            <a:ext cx="719824" cy="31074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7540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66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2038460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1628800"/>
            <a:ext cx="12191999" cy="52292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809413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1628800"/>
            <a:ext cx="12191999" cy="5229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/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798150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9A917-35EB-C0C2-87CF-A94D434BD58C}"/>
              </a:ext>
            </a:extLst>
          </p:cNvPr>
          <p:cNvSpPr/>
          <p:nvPr userDrawn="1"/>
        </p:nvSpPr>
        <p:spPr>
          <a:xfrm>
            <a:off x="1" y="2303875"/>
            <a:ext cx="12191999" cy="225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28A07-C4C1-30A7-8E94-96BA6D0D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20" y="2928230"/>
            <a:ext cx="8865375" cy="1001540"/>
          </a:xfrm>
        </p:spPr>
        <p:txBody>
          <a:bodyPr anchor="ctr" anchorCtr="0"/>
          <a:lstStyle>
            <a:lvl1pPr>
              <a:lnSpc>
                <a:spcPts val="5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3CD64-1628-65FA-D967-4DFA9EF69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20" y="449146"/>
            <a:ext cx="3027215" cy="658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748B71-14EC-70A3-F43D-7D0BC9F21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/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7280FB5-9001-67D1-C2CE-6EE80739D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2200661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1999"/>
            <a:ext cx="10616398" cy="3852000"/>
          </a:xfrm>
        </p:spPr>
        <p:txBody>
          <a:bodyPr/>
          <a:lstStyle>
            <a:lvl1pPr>
              <a:spcAft>
                <a:spcPts val="800"/>
              </a:spcAft>
              <a:defRPr/>
            </a:lvl1pPr>
            <a:lvl2pPr>
              <a:spcAft>
                <a:spcPts val="800"/>
              </a:spcAft>
              <a:defRPr/>
            </a:lvl2pPr>
            <a:lvl3pPr>
              <a:spcAft>
                <a:spcPts val="800"/>
              </a:spcAft>
              <a:defRPr/>
            </a:lvl3pPr>
            <a:lvl4pPr>
              <a:spcAft>
                <a:spcPts val="800"/>
              </a:spcAft>
              <a:defRPr/>
            </a:lvl4pPr>
            <a:lvl5pPr>
              <a:spcAft>
                <a:spcPts val="800"/>
              </a:spcAft>
              <a:defRPr/>
            </a:lvl5pPr>
            <a:lvl6pPr>
              <a:spcAft>
                <a:spcPts val="800"/>
              </a:spcAft>
              <a:defRPr/>
            </a:lvl6pPr>
            <a:lvl7pPr>
              <a:spcAft>
                <a:spcPts val="800"/>
              </a:spcAft>
              <a:defRPr/>
            </a:lvl7pPr>
            <a:lvl8pPr>
              <a:spcAft>
                <a:spcPts val="800"/>
              </a:spcAft>
              <a:defRPr/>
            </a:lvl8pPr>
            <a:lvl9pPr>
              <a:spcAft>
                <a:spcPts val="800"/>
              </a:spcAft>
              <a:defRPr/>
            </a:lvl9pPr>
          </a:lstStyle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11957-4A74-A975-C0CA-8F433DBFEA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AD20DA-08D2-9936-734C-E40EFDEFB65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0F852D-26A0-288B-A086-36AFF6182DBC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05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F975B4C-BAF5-E2EB-F9CA-8571039BF3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59135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A3734-3014-C979-22C7-AD2EFFBC08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25235-F086-DE87-717A-33956E1A76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D4565F-4100-A6E8-C161-9A32892BCCFB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20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4AC8-12B8-0E66-F8D6-2EA10924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1B74A-3EE4-0F1C-F078-00122E08DC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9936" y="1692000"/>
            <a:ext cx="5047200" cy="3852000"/>
          </a:xfrm>
        </p:spPr>
        <p:txBody>
          <a:bodyPr/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  <a:p>
            <a:pPr lvl="0"/>
            <a:endParaRPr lang="en-AU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C2DFFF-BC30-7588-CBE4-CEA369C56B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9135" y="1692000"/>
            <a:ext cx="5047200" cy="385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AU"/>
              <a:t>Click icon to insert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1D7A9-DFD9-E529-87FA-1C22B34E46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5C08D-0CE6-7222-C6B8-13D7E56C5A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E1D76-1E3E-5A7E-9259-734BFE6090F4}"/>
              </a:ext>
            </a:extLst>
          </p:cNvPr>
          <p:cNvCxnSpPr>
            <a:cxnSpLocks/>
          </p:cNvCxnSpPr>
          <p:nvPr userDrawn="1"/>
        </p:nvCxnSpPr>
        <p:spPr>
          <a:xfrm>
            <a:off x="789935" y="1283948"/>
            <a:ext cx="106164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92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9935" y="1692000"/>
            <a:ext cx="10616400" cy="38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9F384-E22A-4C04-2D3F-76823C040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206345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98" r:id="rId2"/>
    <p:sldLayoutId id="2147483693" r:id="rId3"/>
    <p:sldLayoutId id="2147483696" r:id="rId4"/>
    <p:sldLayoutId id="2147483697" r:id="rId5"/>
    <p:sldLayoutId id="2147483699" r:id="rId6"/>
    <p:sldLayoutId id="2147483650" r:id="rId7"/>
    <p:sldLayoutId id="2147483662" r:id="rId8"/>
    <p:sldLayoutId id="2147483663" r:id="rId9"/>
    <p:sldLayoutId id="2147483665" r:id="rId10"/>
    <p:sldLayoutId id="2147483700" r:id="rId11"/>
    <p:sldLayoutId id="2147483694" r:id="rId12"/>
    <p:sldLayoutId id="2147483687" r:id="rId13"/>
    <p:sldLayoutId id="2147483655" r:id="rId14"/>
  </p:sldLayoutIdLst>
  <p:hf hdr="0"/>
  <p:txStyles>
    <p:titleStyle>
      <a:lvl1pPr algn="l" defTabSz="1218804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Tx/>
        <a:buNone/>
        <a:defRPr sz="10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44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Symbol" panose="05050102010706020507" pitchFamily="18" charset="2"/>
        <a:buChar char="·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88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432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6pPr>
      <a:lvl7pPr marL="576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7pPr>
      <a:lvl8pPr marL="720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8pPr>
      <a:lvl9pPr marL="864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1218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9935" y="711261"/>
            <a:ext cx="10616400" cy="53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9935" y="1692000"/>
            <a:ext cx="10616400" cy="38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noProof="0"/>
              <a:t>Use the increase/decrease list level buttons to change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6511" y="6259585"/>
            <a:ext cx="719824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AU" sz="1000" b="1" smtClean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‹#›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9F384-E22A-4C04-2D3F-76823C040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5527" y="6264315"/>
            <a:ext cx="4220946" cy="31074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bg2"/>
                </a:solidFill>
              </a:defRPr>
            </a:lvl1pPr>
          </a:lstStyle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339552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/>
  <p:txStyles>
    <p:titleStyle>
      <a:lvl1pPr algn="l" defTabSz="1218804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itchFamily="34" charset="0"/>
        <a:buNone/>
        <a:defRPr sz="1600" b="1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0" indent="0" algn="l" defTabSz="121880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Tx/>
        <a:buNone/>
        <a:defRPr sz="1000" b="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44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Symbol" panose="05050102010706020507" pitchFamily="18" charset="2"/>
        <a:buChar char="·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88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432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6pPr>
      <a:lvl7pPr marL="576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7pPr>
      <a:lvl8pPr marL="720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8pPr>
      <a:lvl9pPr marL="864000" indent="-144000" algn="l" defTabSz="1218804" rtl="0" eaLnBrk="1" latinLnBrk="0" hangingPunct="1">
        <a:lnSpc>
          <a:spcPts val="1200"/>
        </a:lnSpc>
        <a:spcBef>
          <a:spcPts val="0"/>
        </a:spcBef>
        <a:spcAft>
          <a:spcPts val="800"/>
        </a:spcAft>
        <a:buClr>
          <a:schemeClr val="tx1"/>
        </a:buClr>
        <a:buSzPct val="100000"/>
        <a:buFont typeface="Calibri" panose="020F050202020403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1218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svg"/><Relationship Id="rId7" Type="http://schemas.openxmlformats.org/officeDocument/2006/relationships/image" Target="../media/image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0.svg"/><Relationship Id="rId4" Type="http://schemas.openxmlformats.org/officeDocument/2006/relationships/image" Target="../media/image27.svg"/><Relationship Id="rId9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79B7F-AC8A-CE86-5D2F-FB419F6937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20" y="4590259"/>
            <a:ext cx="8955384" cy="998981"/>
          </a:xfrm>
        </p:spPr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r>
              <a:rPr lang="en-AU"/>
              <a:t>Y9</a:t>
            </a:r>
            <a:r>
              <a:rPr lang="en-AU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9E4DB-88B8-7A5A-6FC5-CA6EDD27E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53EF5-5C5D-42EE-4E30-6B570F4E2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DA5346-6D1C-C289-4A0F-5EF93BD01E9B}"/>
              </a:ext>
            </a:extLst>
          </p:cNvPr>
          <p:cNvSpPr txBox="1">
            <a:spLocks/>
          </p:cNvSpPr>
          <p:nvPr/>
        </p:nvSpPr>
        <p:spPr>
          <a:xfrm>
            <a:off x="778221" y="2700407"/>
            <a:ext cx="6973963" cy="7429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18804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5000" b="1" kern="120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AU" sz="4800"/>
              <a:t>PLAYING WITH FIRE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93A29F-6FD6-D32F-0A98-704ECD77A133}"/>
              </a:ext>
            </a:extLst>
          </p:cNvPr>
          <p:cNvSpPr txBox="1">
            <a:spLocks/>
          </p:cNvSpPr>
          <p:nvPr/>
        </p:nvSpPr>
        <p:spPr>
          <a:xfrm>
            <a:off x="786020" y="3578004"/>
            <a:ext cx="8955384" cy="7429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218804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5000" b="1" kern="120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AU" sz="3200"/>
              <a:t>Mathematical modelling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AA211FA-E43A-A5D9-F7C7-7ED69E708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0176" y="2090597"/>
            <a:ext cx="2805149" cy="38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70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F7088-F236-67AF-8F24-A8E4990CB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2E03-5CD9-7953-0A4F-4DEFEE8B6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Weather conditions - TEMPERATURE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C62B7-B6E7-B01E-C5D1-53E892AB3A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20E0D-3A1C-B620-E5DA-8AD7BA09CD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10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7C2AB-240A-4669-E351-B70D902CAB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560" y="1628800"/>
            <a:ext cx="3483967" cy="306896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ACD43BC-9257-1010-C509-F6038401E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72349"/>
              </p:ext>
            </p:extLst>
          </p:nvPr>
        </p:nvGraphicFramePr>
        <p:xfrm>
          <a:off x="573355" y="4820650"/>
          <a:ext cx="3250409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9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AB87091-7727-42F6-9EED-463351366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539610"/>
              </p:ext>
            </p:extLst>
          </p:nvPr>
        </p:nvGraphicFramePr>
        <p:xfrm>
          <a:off x="4470796" y="4820650"/>
          <a:ext cx="3250408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8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545BE6-0626-A424-1E81-70C3E10E4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028603"/>
              </p:ext>
            </p:extLst>
          </p:nvPr>
        </p:nvGraphicFramePr>
        <p:xfrm>
          <a:off x="8368236" y="4820650"/>
          <a:ext cx="3250408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8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D182337-ADD8-4DB0-8667-D4B31913F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4017" y="1632233"/>
            <a:ext cx="3483966" cy="3065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6FED2-543F-9673-7B2A-09AF591E8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3223" y="1628801"/>
            <a:ext cx="3483966" cy="306552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EC92A72-1602-15E9-2E85-01129D294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97893"/>
              </p:ext>
            </p:extLst>
          </p:nvPr>
        </p:nvGraphicFramePr>
        <p:xfrm>
          <a:off x="573355" y="450912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14A0F2B-BE12-6958-4B5D-B1A061037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258415"/>
              </p:ext>
            </p:extLst>
          </p:nvPr>
        </p:nvGraphicFramePr>
        <p:xfrm>
          <a:off x="4421282" y="450912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F8B7CB2-D32B-83BC-1517-FBE92809B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54878"/>
              </p:ext>
            </p:extLst>
          </p:nvPr>
        </p:nvGraphicFramePr>
        <p:xfrm>
          <a:off x="8270558" y="4508256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829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08156-AA57-7183-050C-858A7D24B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8262-6F01-A29A-8AC1-2550EFC2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Weather conditions - HUMIDITY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682A8B-D44E-4F27-CB1C-A9B91FB5B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176" y="1628800"/>
            <a:ext cx="3442584" cy="306896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57EC7-13E6-AC9D-F3D0-D43B0A351D5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B1D61-1CFF-89BF-A985-962CD8F051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11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ACAE4B3-4E6F-AE54-2437-8A798CF4C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78927"/>
              </p:ext>
            </p:extLst>
          </p:nvPr>
        </p:nvGraphicFramePr>
        <p:xfrm>
          <a:off x="573355" y="4820650"/>
          <a:ext cx="3250409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9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DA6724-CF87-10C8-11D9-4754E11D6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652327"/>
              </p:ext>
            </p:extLst>
          </p:nvPr>
        </p:nvGraphicFramePr>
        <p:xfrm>
          <a:off x="4470796" y="4820650"/>
          <a:ext cx="3250408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8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74D78F3-6193-7F27-C43B-F4785B291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069555"/>
              </p:ext>
            </p:extLst>
          </p:nvPr>
        </p:nvGraphicFramePr>
        <p:xfrm>
          <a:off x="8368236" y="4820650"/>
          <a:ext cx="3250408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8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BB81DBB-C628-0A7B-AA61-042715784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3803" y="1611680"/>
            <a:ext cx="3442584" cy="30837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F3C0CE-4E33-7BD2-F7C5-68F6E81C0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2148" y="1611680"/>
            <a:ext cx="3442584" cy="308608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75AC4A3-548B-A5B4-A138-88B0DAB6E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528033"/>
              </p:ext>
            </p:extLst>
          </p:nvPr>
        </p:nvGraphicFramePr>
        <p:xfrm>
          <a:off x="573355" y="450912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46EC85-0EB0-E10A-709A-12910C6B3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168803"/>
              </p:ext>
            </p:extLst>
          </p:nvPr>
        </p:nvGraphicFramePr>
        <p:xfrm>
          <a:off x="4443906" y="450912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C252B9-DC3D-A7FE-97B4-093A3784A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555441"/>
              </p:ext>
            </p:extLst>
          </p:nvPr>
        </p:nvGraphicFramePr>
        <p:xfrm>
          <a:off x="8400256" y="450912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13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7BAC1-BDAD-054C-1208-FBE8CAC8D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2004-5AB4-51DD-7B35-464B16FC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Weather conditions - WIND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752E3-D187-E2CF-7C68-4D9AD6AA01A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B24A3-E77E-FFDA-541E-ACB1C7CE457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12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DCCEF-253A-7818-B0C9-9E04C0616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175" y="1628800"/>
            <a:ext cx="3442585" cy="306896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6ED1873-4805-B2A7-3611-C3BF6923F914}"/>
              </a:ext>
            </a:extLst>
          </p:cNvPr>
          <p:cNvGraphicFramePr>
            <a:graphicFrameLocks noGrp="1"/>
          </p:cNvGraphicFramePr>
          <p:nvPr/>
        </p:nvGraphicFramePr>
        <p:xfrm>
          <a:off x="573355" y="4820650"/>
          <a:ext cx="3250409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9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4DA6F58-7506-B79F-9A87-FD607B0B8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77480" y="1628800"/>
            <a:ext cx="3437040" cy="307317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DC6CD86-4949-A253-66B3-77A790753359}"/>
              </a:ext>
            </a:extLst>
          </p:cNvPr>
          <p:cNvGraphicFramePr>
            <a:graphicFrameLocks noGrp="1"/>
          </p:cNvGraphicFramePr>
          <p:nvPr/>
        </p:nvGraphicFramePr>
        <p:xfrm>
          <a:off x="4470796" y="4820650"/>
          <a:ext cx="3250408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8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55307C6-5B1C-FB8E-37EB-328EB366BD0A}"/>
              </a:ext>
            </a:extLst>
          </p:cNvPr>
          <p:cNvGraphicFramePr>
            <a:graphicFrameLocks noGrp="1"/>
          </p:cNvGraphicFramePr>
          <p:nvPr/>
        </p:nvGraphicFramePr>
        <p:xfrm>
          <a:off x="8368236" y="4820650"/>
          <a:ext cx="3250408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8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514758D-31E0-EE70-3ABE-699269DEB5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56240" y="1628800"/>
            <a:ext cx="3483820" cy="308645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4B5D32-D519-E425-9AC1-FECD4D454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528033"/>
              </p:ext>
            </p:extLst>
          </p:nvPr>
        </p:nvGraphicFramePr>
        <p:xfrm>
          <a:off x="573355" y="450912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D1E0D7-4FEE-3305-4C0D-1E88A8ED4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429699"/>
              </p:ext>
            </p:extLst>
          </p:nvPr>
        </p:nvGraphicFramePr>
        <p:xfrm>
          <a:off x="4421282" y="450912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90E4099-563C-4A0C-4899-641CBB2AA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540177"/>
              </p:ext>
            </p:extLst>
          </p:nvPr>
        </p:nvGraphicFramePr>
        <p:xfrm>
          <a:off x="8368236" y="4508256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48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B35AB-3CB2-409B-587D-5D97AD3CD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49B98-1637-3B35-6D77-EEAF523A5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High temperature, low humidity, high wind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0275D-A127-DB0D-4848-875D79301F4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12043-80AB-745D-34C4-AF4DE76B3D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13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B784A-9BB5-5A1E-D6D8-6C1DA7BBE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3722" y="1671772"/>
            <a:ext cx="5004556" cy="447496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1968094-2647-F4F9-CD16-2FC314A22973}"/>
              </a:ext>
            </a:extLst>
          </p:cNvPr>
          <p:cNvGraphicFramePr>
            <a:graphicFrameLocks noGrp="1"/>
          </p:cNvGraphicFramePr>
          <p:nvPr/>
        </p:nvGraphicFramePr>
        <p:xfrm>
          <a:off x="3719736" y="594928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178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085B0-0CA8-83D5-A4D2-BFFD35769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62A92-DB3C-D905-1631-E07CD1EA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62" y="2928230"/>
            <a:ext cx="11574676" cy="1001540"/>
          </a:xfrm>
        </p:spPr>
        <p:txBody>
          <a:bodyPr/>
          <a:lstStyle/>
          <a:p>
            <a:pPr algn="ctr"/>
            <a:r>
              <a:rPr lang="en-AU" sz="3600"/>
              <a:t>MATHEMATICAL PROBLEM </a:t>
            </a:r>
            <a:br>
              <a:rPr lang="en-AU" sz="3600"/>
            </a:br>
            <a:r>
              <a:rPr lang="en-AU" sz="3200"/>
              <a:t>The influence of wind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69B5ED-1997-DB3F-EA54-DC0FCEC43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14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682AD-59A6-B469-0113-B7EE17FFF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D60D3-FF08-5FBC-4D3E-E6D58C7ABB91}"/>
              </a:ext>
            </a:extLst>
          </p:cNvPr>
          <p:cNvSpPr txBox="1"/>
          <p:nvPr/>
        </p:nvSpPr>
        <p:spPr>
          <a:xfrm>
            <a:off x="5087888" y="472514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2"/>
                </a:solidFill>
                <a:latin typeface="+mj-lt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36321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23A3B-04C7-9001-F9EE-F00588DC0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77011-588A-86A5-24CB-2E6CBE0768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15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A86FD-46D3-8ACF-4D55-04D8E3ACD21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pic>
        <p:nvPicPr>
          <p:cNvPr id="12" name="Picture 11" descr="A diagram of maths&#10;&#10;AI-generated content may be incorrect.">
            <a:extLst>
              <a:ext uri="{FF2B5EF4-FFF2-40B4-BE49-F238E27FC236}">
                <a16:creationId xmlns:a16="http://schemas.microsoft.com/office/drawing/2014/main" id="{65A23CE7-2B36-FA9C-39BE-D4BFB431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52049"/>
            <a:ext cx="6912768" cy="68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50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15BC-827D-AB13-AC85-2856849F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How weather factors influence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078A7-80AD-CFE4-D6DF-2A663FDA29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humidity</a:t>
            </a:r>
            <a:r>
              <a:rPr 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has a big impact on the size of a bushfire.</a:t>
            </a:r>
          </a:p>
          <a:p>
            <a:pPr marL="342900" indent="-34290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Wind speed</a:t>
            </a:r>
            <a:r>
              <a:rPr 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influences the shape and spread of a bushfire.</a:t>
            </a:r>
          </a:p>
          <a:p>
            <a:pPr marL="342900" indent="-34290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humidity</a:t>
            </a:r>
            <a:r>
              <a:rPr 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temperature</a:t>
            </a:r>
            <a:r>
              <a:rPr 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wind speed</a:t>
            </a:r>
            <a:r>
              <a:rPr 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interact in different ways to influence bushfire </a:t>
            </a:r>
            <a:r>
              <a:rPr lang="en-US" sz="2800" b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humidity</a:t>
            </a:r>
            <a:r>
              <a:rPr 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temperatures</a:t>
            </a:r>
            <a:r>
              <a:rPr 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winds</a:t>
            </a:r>
            <a:r>
              <a:rPr lang="en-US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make a fire very difficult to control. </a:t>
            </a:r>
          </a:p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195C8-067B-9428-0FA4-B3E714F5E6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9CB55-531B-C5AC-863A-8C0055BD93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16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6971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49CCE-579F-DA64-4E87-6D9ECB27A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7D0C-81A0-085A-28A0-DC16462C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Weather conditions - WIND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1817EC-9871-93F8-A5C8-ADC93B01D6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2EA83-A32C-5ABA-6B52-E5EDC3069E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17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B6101B-A246-C8E8-931F-CC51735BD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175" y="1628800"/>
            <a:ext cx="3442585" cy="306896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897CD7-A50C-2D38-2958-E9E6E6529593}"/>
              </a:ext>
            </a:extLst>
          </p:cNvPr>
          <p:cNvGraphicFramePr>
            <a:graphicFrameLocks noGrp="1"/>
          </p:cNvGraphicFramePr>
          <p:nvPr/>
        </p:nvGraphicFramePr>
        <p:xfrm>
          <a:off x="573355" y="4820650"/>
          <a:ext cx="3250409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9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5B7A9DE-0F05-CFC3-AF67-E63DF6D0A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77480" y="1628800"/>
            <a:ext cx="3437040" cy="307317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82255CE-94DA-9291-1307-191557078BE9}"/>
              </a:ext>
            </a:extLst>
          </p:cNvPr>
          <p:cNvGraphicFramePr>
            <a:graphicFrameLocks noGrp="1"/>
          </p:cNvGraphicFramePr>
          <p:nvPr/>
        </p:nvGraphicFramePr>
        <p:xfrm>
          <a:off x="4470796" y="4820650"/>
          <a:ext cx="3250408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8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C34A60E-7D3B-EB8F-DCA9-B1ACF416455C}"/>
              </a:ext>
            </a:extLst>
          </p:cNvPr>
          <p:cNvGraphicFramePr>
            <a:graphicFrameLocks noGrp="1"/>
          </p:cNvGraphicFramePr>
          <p:nvPr/>
        </p:nvGraphicFramePr>
        <p:xfrm>
          <a:off x="8368236" y="4820650"/>
          <a:ext cx="3250408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8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0748536-5DEF-18A9-238F-D126BF83C1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56240" y="1670244"/>
            <a:ext cx="3437040" cy="304501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E77059A-0AF3-64E9-8AED-ECCD568D1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528033"/>
              </p:ext>
            </p:extLst>
          </p:nvPr>
        </p:nvGraphicFramePr>
        <p:xfrm>
          <a:off x="573355" y="450912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FEA7C47-FCE9-7D58-10E8-6FA38A0D2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429699"/>
              </p:ext>
            </p:extLst>
          </p:nvPr>
        </p:nvGraphicFramePr>
        <p:xfrm>
          <a:off x="4421282" y="450912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C3B14E0-A81E-4248-6392-43E941E99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061848"/>
              </p:ext>
            </p:extLst>
          </p:nvPr>
        </p:nvGraphicFramePr>
        <p:xfrm>
          <a:off x="8270558" y="4508256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597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75A1534-F864-E8AD-D9E4-E73BD6C2C8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86212" y="6278932"/>
            <a:ext cx="4219575" cy="3111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/>
              <a:t>resolve.edu.au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61FA6E4-8D30-17E2-4637-CE726EA363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92544" y="6278932"/>
            <a:ext cx="719137" cy="3111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>
                <a:spcAft>
                  <a:spcPts val="600"/>
                </a:spcAft>
              </a:pPr>
              <a:t>18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E92B6-31A7-7695-C77F-DDF901F40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3" y="1196752"/>
            <a:ext cx="1132465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2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607FB-C21E-3D2C-6A5E-C13EC240B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96D3-053F-9D4F-9EBB-8C9C9546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62" y="2928230"/>
            <a:ext cx="11574676" cy="1001540"/>
          </a:xfrm>
        </p:spPr>
        <p:txBody>
          <a:bodyPr/>
          <a:lstStyle/>
          <a:p>
            <a:pPr algn="ctr"/>
            <a:r>
              <a:rPr lang="en-AU" sz="3600"/>
              <a:t>MATHEMATICAL RESULT</a:t>
            </a:r>
            <a:br>
              <a:rPr lang="en-AU" sz="3600"/>
            </a:br>
            <a:r>
              <a:rPr lang="en-AU" sz="3200"/>
              <a:t>Rate of spread estimates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FEDF5-80CB-E6D3-BD4E-9E737E471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19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27391-B7EE-DFCF-79CA-47079AE00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64074-36B9-0C36-58B9-A3986E21519C}"/>
              </a:ext>
            </a:extLst>
          </p:cNvPr>
          <p:cNvSpPr txBox="1"/>
          <p:nvPr/>
        </p:nvSpPr>
        <p:spPr>
          <a:xfrm>
            <a:off x="5087888" y="472514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2"/>
                </a:solidFill>
                <a:latin typeface="+mj-lt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07219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326E2-1DC2-ED9A-18F7-5BA89F93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1FE2-117F-E62E-A679-39CF2AE8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02" y="2928230"/>
            <a:ext cx="10854596" cy="1001540"/>
          </a:xfrm>
        </p:spPr>
        <p:txBody>
          <a:bodyPr/>
          <a:lstStyle/>
          <a:p>
            <a:pPr algn="ctr"/>
            <a:r>
              <a:rPr lang="en-AU" sz="3600"/>
              <a:t>PROBLEM IN CONTEXT </a:t>
            </a:r>
            <a:br>
              <a:rPr lang="en-AU" sz="3600"/>
            </a:br>
            <a:r>
              <a:rPr lang="en-AU" sz="3600"/>
              <a:t>Bushfire behaviour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5FF3F-F1A4-A536-C564-ED4EA24F5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59449-7A5D-49BD-AA20-0EB81DB47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2E919-461E-4AE5-DC1E-5EF166F6393C}"/>
              </a:ext>
            </a:extLst>
          </p:cNvPr>
          <p:cNvSpPr txBox="1"/>
          <p:nvPr/>
        </p:nvSpPr>
        <p:spPr>
          <a:xfrm>
            <a:off x="5087888" y="472514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2"/>
                </a:solidFill>
                <a:latin typeface="+mj-lt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310261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51883-72F0-EB55-1F33-A49BDECE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B241D-0660-4103-A5A9-8B18800529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20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CB97-1A13-1249-C372-E3CE6E58A5C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pic>
        <p:nvPicPr>
          <p:cNvPr id="12" name="Picture 11" descr="A diagram of maths&#10;&#10;AI-generated content may be incorrect.">
            <a:extLst>
              <a:ext uri="{FF2B5EF4-FFF2-40B4-BE49-F238E27FC236}">
                <a16:creationId xmlns:a16="http://schemas.microsoft.com/office/drawing/2014/main" id="{159E9F1A-1F6E-F10B-B0F1-4578BEB47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52049"/>
            <a:ext cx="6912768" cy="68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7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46912-0087-FCBA-64B7-236B79DC1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DABB6B6-5811-E046-F0AB-D6B0C83B4708}"/>
              </a:ext>
            </a:extLst>
          </p:cNvPr>
          <p:cNvGraphicFramePr>
            <a:graphicFrameLocks/>
          </p:cNvGraphicFramePr>
          <p:nvPr/>
        </p:nvGraphicFramePr>
        <p:xfrm>
          <a:off x="971550" y="769938"/>
          <a:ext cx="10248899" cy="5318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9227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90294-8C67-1283-8DDC-CC5BB44F9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B4F8D-9578-A8DB-6D80-B8B208D24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Fire rate of spread for forests – Wind speed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1CEE4-DAF3-95FC-9328-616CF48C096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E5F6B-B0D4-2695-1568-5A9FCE2A94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22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70DAAE-273E-841F-7273-65FB713492B5}"/>
              </a:ext>
            </a:extLst>
          </p:cNvPr>
          <p:cNvSpPr txBox="1">
            <a:spLocks/>
          </p:cNvSpPr>
          <p:nvPr/>
        </p:nvSpPr>
        <p:spPr>
          <a:xfrm>
            <a:off x="695324" y="4437112"/>
            <a:ext cx="10801351" cy="14869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121880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121880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0" indent="0" algn="l" defTabSz="121880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Tx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44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·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88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432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  <a:lvl7pPr marL="576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7pPr>
            <a:lvl8pPr marL="720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8pPr>
            <a:lvl9pPr marL="864000" indent="-144000" algn="l" defTabSz="1218804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9pPr>
          </a:lstStyle>
          <a:p>
            <a:r>
              <a:rPr lang="en-US" sz="1800" b="0">
                <a:latin typeface="Brix Sans Regular" panose="020B0500000000000000" pitchFamily="34" charset="0"/>
              </a:rPr>
              <a:t>Where: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b="0">
                <a:latin typeface="Brix Sans Regular" panose="020B0500000000000000" pitchFamily="34" charset="0"/>
              </a:rPr>
              <a:t>Temperature is measured in degrees Celsius (°C)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b="0">
                <a:latin typeface="Brix Sans Regular" panose="020B0500000000000000" pitchFamily="34" charset="0"/>
              </a:rPr>
              <a:t>Wind speed is measured in </a:t>
            </a:r>
            <a:r>
              <a:rPr lang="en-US" sz="1800" b="0" err="1">
                <a:latin typeface="Brix Sans Regular" panose="020B0500000000000000" pitchFamily="34" charset="0"/>
              </a:rPr>
              <a:t>kilometres</a:t>
            </a:r>
            <a:r>
              <a:rPr lang="en-US" sz="1800" b="0">
                <a:latin typeface="Brix Sans Regular" panose="020B0500000000000000" pitchFamily="34" charset="0"/>
              </a:rPr>
              <a:t> per hour (km/h)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800" b="0">
                <a:latin typeface="Brix Sans Regular" panose="020B0500000000000000" pitchFamily="34" charset="0"/>
              </a:rPr>
              <a:t>Relative humidity is measured in percent (%)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9966EF-A944-82DF-AE4A-86E72368D7E5}"/>
              </a:ext>
            </a:extLst>
          </p:cNvPr>
          <p:cNvGrpSpPr/>
          <p:nvPr/>
        </p:nvGrpSpPr>
        <p:grpSpPr>
          <a:xfrm>
            <a:off x="2212453" y="2380167"/>
            <a:ext cx="7767091" cy="1075756"/>
            <a:chOff x="2418946" y="2428372"/>
            <a:chExt cx="7767091" cy="107575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BFC09D-5C1D-DB58-694F-C4D1C5FE977D}"/>
                </a:ext>
              </a:extLst>
            </p:cNvPr>
            <p:cNvSpPr txBox="1"/>
            <p:nvPr/>
          </p:nvSpPr>
          <p:spPr>
            <a:xfrm>
              <a:off x="4963169" y="2428372"/>
              <a:ext cx="5222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>
                  <a:latin typeface="Brix Sans Regular" panose="020B0500000000000000" pitchFamily="34" charset="0"/>
                </a:rPr>
                <a:t>2.518 x wind speed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3C5B5A-F1AA-6E35-A5D5-92EEF781805D}"/>
                </a:ext>
              </a:extLst>
            </p:cNvPr>
            <p:cNvSpPr txBox="1"/>
            <p:nvPr/>
          </p:nvSpPr>
          <p:spPr>
            <a:xfrm>
              <a:off x="4963169" y="2980908"/>
              <a:ext cx="5222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>
                  <a:latin typeface="Brix Sans Regular" panose="020B0500000000000000" pitchFamily="34" charset="0"/>
                </a:rPr>
                <a:t>60 – temperature + humidity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083DB8-9224-E2B8-DBAD-D238218F812D}"/>
                </a:ext>
              </a:extLst>
            </p:cNvPr>
            <p:cNvSpPr txBox="1"/>
            <p:nvPr/>
          </p:nvSpPr>
          <p:spPr>
            <a:xfrm>
              <a:off x="2418946" y="2717610"/>
              <a:ext cx="2918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2800">
                  <a:latin typeface="Brix Sans Regular" panose="020B0500000000000000" pitchFamily="34" charset="0"/>
                </a:rPr>
                <a:t>Rate of spread = 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2BF9B6-0619-0EA6-56D3-87C682D3E786}"/>
                </a:ext>
              </a:extLst>
            </p:cNvPr>
            <p:cNvCxnSpPr/>
            <p:nvPr/>
          </p:nvCxnSpPr>
          <p:spPr>
            <a:xfrm>
              <a:off x="5363182" y="2980908"/>
              <a:ext cx="4422842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7955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28A27-3496-F7DF-F56C-F29B1F671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6A0EA-FB0C-0B56-400F-5EF4549F36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23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96214-4963-43E3-21D7-1094F3CC54A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E1772-5BB7-488C-B684-586E063A2562}"/>
              </a:ext>
            </a:extLst>
          </p:cNvPr>
          <p:cNvSpPr txBox="1">
            <a:spLocks/>
          </p:cNvSpPr>
          <p:nvPr/>
        </p:nvSpPr>
        <p:spPr>
          <a:xfrm>
            <a:off x="3001676" y="5713433"/>
            <a:ext cx="6159795" cy="57567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12188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AU">
                <a:solidFill>
                  <a:schemeClr val="bg2">
                    <a:lumMod val="25000"/>
                  </a:schemeClr>
                </a:solidFill>
              </a:rPr>
              <a:t>FIRE BEHAVIOUR TRIANGLE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D69CE5-E83F-24D8-FBD2-1C9840EAB8CF}"/>
              </a:ext>
            </a:extLst>
          </p:cNvPr>
          <p:cNvGrpSpPr/>
          <p:nvPr/>
        </p:nvGrpSpPr>
        <p:grpSpPr>
          <a:xfrm>
            <a:off x="3088771" y="365125"/>
            <a:ext cx="6014458" cy="5399378"/>
            <a:chOff x="3088771" y="365125"/>
            <a:chExt cx="6014458" cy="539937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DD9F95B-6F04-75A0-A4DE-51A77C0B4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88771" y="365125"/>
              <a:ext cx="6014458" cy="5211330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786735DD-5ECE-6672-E054-3997F6238034}"/>
                </a:ext>
              </a:extLst>
            </p:cNvPr>
            <p:cNvSpPr txBox="1">
              <a:spLocks/>
            </p:cNvSpPr>
            <p:nvPr/>
          </p:nvSpPr>
          <p:spPr>
            <a:xfrm rot="18018936">
              <a:off x="3142062" y="2589333"/>
              <a:ext cx="4205996" cy="5560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Gotham Black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3600">
                  <a:solidFill>
                    <a:schemeClr val="bg1"/>
                  </a:solidFill>
                </a:rPr>
                <a:t>FUEL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7FD8AD6F-92B0-8AFA-DFC0-44480173C8D4}"/>
                </a:ext>
              </a:extLst>
            </p:cNvPr>
            <p:cNvSpPr txBox="1">
              <a:spLocks/>
            </p:cNvSpPr>
            <p:nvPr/>
          </p:nvSpPr>
          <p:spPr>
            <a:xfrm rot="3583172">
              <a:off x="5262726" y="3307362"/>
              <a:ext cx="4358189" cy="5560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Gotham Black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3600">
                  <a:solidFill>
                    <a:schemeClr val="bg1"/>
                  </a:solidFill>
                </a:rPr>
                <a:t>WEATHER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739C79E9-AD7A-546A-7B93-34CC0953D09B}"/>
                </a:ext>
              </a:extLst>
            </p:cNvPr>
            <p:cNvSpPr txBox="1">
              <a:spLocks/>
            </p:cNvSpPr>
            <p:nvPr/>
          </p:nvSpPr>
          <p:spPr>
            <a:xfrm>
              <a:off x="3501959" y="4823157"/>
              <a:ext cx="4286654" cy="5560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Gotham Black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3600">
                  <a:solidFill>
                    <a:schemeClr val="bg1"/>
                  </a:solidFill>
                </a:rPr>
                <a:t>TOPOGRAPHY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9301A51-30FB-F50D-D3B5-2E1EBC39F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37601" y="2730230"/>
              <a:ext cx="1287947" cy="1762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5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658F0-25DF-270A-A6CC-A16F0A192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9278E-44C0-0E62-E278-9C8A8BC0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62" y="2928230"/>
            <a:ext cx="11574676" cy="1001540"/>
          </a:xfrm>
        </p:spPr>
        <p:txBody>
          <a:bodyPr/>
          <a:lstStyle/>
          <a:p>
            <a:pPr algn="ctr"/>
            <a:r>
              <a:rPr lang="en-AU" sz="3600"/>
              <a:t>MATHEMATICAL RESULT</a:t>
            </a:r>
            <a:br>
              <a:rPr lang="en-AU" sz="3600"/>
            </a:br>
            <a:r>
              <a:rPr lang="en-AU" sz="3200"/>
              <a:t>The influence of topography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CDCDA2-81E5-C2F3-ED48-D5F64885E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24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997CD-EF69-B3D3-605B-8E14C7944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D2C75-2D5F-4576-429D-456253752702}"/>
              </a:ext>
            </a:extLst>
          </p:cNvPr>
          <p:cNvSpPr txBox="1"/>
          <p:nvPr/>
        </p:nvSpPr>
        <p:spPr>
          <a:xfrm>
            <a:off x="5087888" y="472514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2"/>
                </a:solidFill>
                <a:latin typeface="+mj-lt"/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2195656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52E02-BC14-9B59-5DD4-2711174EB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6BC89-CB54-DC22-C835-31DE562B83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25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96599-7AA2-5EFD-5439-440E790F5F7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pic>
        <p:nvPicPr>
          <p:cNvPr id="12" name="Picture 11" descr="A diagram of maths&#10;&#10;AI-generated content may be incorrect.">
            <a:extLst>
              <a:ext uri="{FF2B5EF4-FFF2-40B4-BE49-F238E27FC236}">
                <a16:creationId xmlns:a16="http://schemas.microsoft.com/office/drawing/2014/main" id="{19B0A145-FEA9-E84D-E58E-D4A87B6AF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52049"/>
            <a:ext cx="6912768" cy="68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563F6-23A8-F4B6-18F4-FC7D8999F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A3A5E-7462-2DD2-1492-C7C5AAD518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26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EA399-032A-1AE0-8A09-2F93FC4328A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B7928-54FF-3DFC-5BED-F8692FEF5FFF}"/>
              </a:ext>
            </a:extLst>
          </p:cNvPr>
          <p:cNvSpPr txBox="1">
            <a:spLocks/>
          </p:cNvSpPr>
          <p:nvPr/>
        </p:nvSpPr>
        <p:spPr>
          <a:xfrm>
            <a:off x="3001676" y="5713433"/>
            <a:ext cx="6159795" cy="57567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12188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AU">
                <a:solidFill>
                  <a:schemeClr val="bg2">
                    <a:lumMod val="25000"/>
                  </a:schemeClr>
                </a:solidFill>
              </a:rPr>
              <a:t>FIRE BEHAVIOUR TRIANGLE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EA81EA-40AE-1E1D-5850-F01CE029E1D5}"/>
              </a:ext>
            </a:extLst>
          </p:cNvPr>
          <p:cNvGrpSpPr/>
          <p:nvPr/>
        </p:nvGrpSpPr>
        <p:grpSpPr>
          <a:xfrm>
            <a:off x="3088771" y="365125"/>
            <a:ext cx="6014458" cy="5399378"/>
            <a:chOff x="3088771" y="365125"/>
            <a:chExt cx="6014458" cy="539937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1A7DD68-ECDA-4ACC-DEFD-71B4DEF29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88771" y="365125"/>
              <a:ext cx="6014458" cy="5211330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C7047DCD-A666-C780-96C5-71B91EE072F5}"/>
                </a:ext>
              </a:extLst>
            </p:cNvPr>
            <p:cNvSpPr txBox="1">
              <a:spLocks/>
            </p:cNvSpPr>
            <p:nvPr/>
          </p:nvSpPr>
          <p:spPr>
            <a:xfrm rot="18018936">
              <a:off x="3142062" y="2589333"/>
              <a:ext cx="4205996" cy="5560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Gotham Black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3600">
                  <a:solidFill>
                    <a:schemeClr val="bg1"/>
                  </a:solidFill>
                </a:rPr>
                <a:t>FUEL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AA660A35-682D-FDDA-5DF4-FC43208ECB09}"/>
                </a:ext>
              </a:extLst>
            </p:cNvPr>
            <p:cNvSpPr txBox="1">
              <a:spLocks/>
            </p:cNvSpPr>
            <p:nvPr/>
          </p:nvSpPr>
          <p:spPr>
            <a:xfrm rot="3583172">
              <a:off x="5262726" y="3307362"/>
              <a:ext cx="4358189" cy="5560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Gotham Black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3600">
                  <a:solidFill>
                    <a:schemeClr val="bg1"/>
                  </a:solidFill>
                </a:rPr>
                <a:t>WEATHER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90E9E2C-63C0-661D-F93F-2CCF5DBAC459}"/>
                </a:ext>
              </a:extLst>
            </p:cNvPr>
            <p:cNvSpPr txBox="1">
              <a:spLocks/>
            </p:cNvSpPr>
            <p:nvPr/>
          </p:nvSpPr>
          <p:spPr>
            <a:xfrm>
              <a:off x="3501959" y="4823157"/>
              <a:ext cx="4286654" cy="5560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Gotham Black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3600">
                  <a:solidFill>
                    <a:schemeClr val="bg1"/>
                  </a:solidFill>
                </a:rPr>
                <a:t>TOPOGRAPHY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7EB44CB-4762-D436-EBA2-95D6D38CD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37601" y="2730230"/>
              <a:ext cx="1287947" cy="1762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7769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28BA-CFB0-CBB4-D256-A5E2CBBE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61ADF-62AE-B6C3-7AC4-F6C7950B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Fire simulations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224358D-6F74-3876-5A47-B52FE99BB1D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03178933"/>
              </p:ext>
            </p:extLst>
          </p:nvPr>
        </p:nvGraphicFramePr>
        <p:xfrm>
          <a:off x="1147712" y="3040309"/>
          <a:ext cx="9896576" cy="31217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97409">
                  <a:extLst>
                    <a:ext uri="{9D8B030D-6E8A-4147-A177-3AD203B41FA5}">
                      <a16:colId xmlns:a16="http://schemas.microsoft.com/office/drawing/2014/main" val="871943411"/>
                    </a:ext>
                  </a:extLst>
                </a:gridCol>
                <a:gridCol w="1964800">
                  <a:extLst>
                    <a:ext uri="{9D8B030D-6E8A-4147-A177-3AD203B41FA5}">
                      <a16:colId xmlns:a16="http://schemas.microsoft.com/office/drawing/2014/main" val="1274905230"/>
                    </a:ext>
                  </a:extLst>
                </a:gridCol>
                <a:gridCol w="1964800">
                  <a:extLst>
                    <a:ext uri="{9D8B030D-6E8A-4147-A177-3AD203B41FA5}">
                      <a16:colId xmlns:a16="http://schemas.microsoft.com/office/drawing/2014/main" val="459637354"/>
                    </a:ext>
                  </a:extLst>
                </a:gridCol>
                <a:gridCol w="2069567">
                  <a:extLst>
                    <a:ext uri="{9D8B030D-6E8A-4147-A177-3AD203B41FA5}">
                      <a16:colId xmlns:a16="http://schemas.microsoft.com/office/drawing/2014/main" val="2698197373"/>
                    </a:ext>
                  </a:extLst>
                </a:gridCol>
              </a:tblGrid>
              <a:tr h="953516">
                <a:tc>
                  <a:txBody>
                    <a:bodyPr/>
                    <a:lstStyle/>
                    <a:p>
                      <a:endParaRPr lang="en-AU" sz="260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4344" marR="84344" marT="42172" marB="421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Fire 1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Fire 2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Fire 3</a:t>
                      </a:r>
                    </a:p>
                  </a:txBody>
                  <a:tcPr marL="84344" marR="84344" marT="42172" marB="42172" anchor="ctr"/>
                </a:tc>
                <a:extLst>
                  <a:ext uri="{0D108BD9-81ED-4DB2-BD59-A6C34878D82A}">
                    <a16:rowId xmlns:a16="http://schemas.microsoft.com/office/drawing/2014/main" val="2562334971"/>
                  </a:ext>
                </a:extLst>
              </a:tr>
              <a:tr h="722741">
                <a:tc>
                  <a:txBody>
                    <a:bodyPr/>
                    <a:lstStyle/>
                    <a:p>
                      <a:r>
                        <a:rPr lang="en-AU" sz="2600" b="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Temperature (</a:t>
                      </a:r>
                      <a:r>
                        <a:rPr lang="en-AU" sz="2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AU" sz="2600" b="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C)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30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40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40</a:t>
                      </a:r>
                    </a:p>
                  </a:txBody>
                  <a:tcPr marL="84344" marR="84344" marT="42172" marB="42172" anchor="ctr"/>
                </a:tc>
                <a:extLst>
                  <a:ext uri="{0D108BD9-81ED-4DB2-BD59-A6C34878D82A}">
                    <a16:rowId xmlns:a16="http://schemas.microsoft.com/office/drawing/2014/main" val="2865763220"/>
                  </a:ext>
                </a:extLst>
              </a:tr>
              <a:tr h="722741">
                <a:tc>
                  <a:txBody>
                    <a:bodyPr/>
                    <a:lstStyle/>
                    <a:p>
                      <a:r>
                        <a:rPr lang="en-AU" sz="2600" b="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Relative humidity (%)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30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</a:p>
                  </a:txBody>
                  <a:tcPr marL="84344" marR="84344" marT="42172" marB="42172" anchor="ctr"/>
                </a:tc>
                <a:extLst>
                  <a:ext uri="{0D108BD9-81ED-4DB2-BD59-A6C34878D82A}">
                    <a16:rowId xmlns:a16="http://schemas.microsoft.com/office/drawing/2014/main" val="1758120671"/>
                  </a:ext>
                </a:extLst>
              </a:tr>
              <a:tr h="722741">
                <a:tc>
                  <a:txBody>
                    <a:bodyPr/>
                    <a:lstStyle/>
                    <a:p>
                      <a:r>
                        <a:rPr lang="en-AU" sz="2600" b="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10m wind speed (km/h)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40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40</a:t>
                      </a:r>
                    </a:p>
                  </a:txBody>
                  <a:tcPr marL="84344" marR="84344" marT="42172" marB="421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6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25</a:t>
                      </a:r>
                    </a:p>
                  </a:txBody>
                  <a:tcPr marL="84344" marR="84344" marT="42172" marB="42172" anchor="ctr"/>
                </a:tc>
                <a:extLst>
                  <a:ext uri="{0D108BD9-81ED-4DB2-BD59-A6C34878D82A}">
                    <a16:rowId xmlns:a16="http://schemas.microsoft.com/office/drawing/2014/main" val="655729073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66EAC-F282-7E27-068C-BC749C6B98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1B177-0080-4D12-A92E-4657FD0D698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27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9F70C-7703-2B46-1232-523B16819F50}"/>
              </a:ext>
            </a:extLst>
          </p:cNvPr>
          <p:cNvSpPr txBox="1"/>
          <p:nvPr/>
        </p:nvSpPr>
        <p:spPr>
          <a:xfrm>
            <a:off x="789935" y="1556792"/>
            <a:ext cx="108419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AU" sz="2000"/>
              <a:t>These are the weather conditions for </a:t>
            </a:r>
            <a:r>
              <a:rPr lang="en-US" sz="2000"/>
              <a:t>three separate fire simulations. For each simulation (Fire 1, Fire 2, and Fire 3), the fire was modelled on flat ground (0°), then on downward slopes (-5°, -10°, -15°, -20°), and finally on upward slopes (5°, 10°, 15°, 20°).</a:t>
            </a:r>
          </a:p>
          <a:p>
            <a:endParaRPr lang="en-AU" sz="2600"/>
          </a:p>
        </p:txBody>
      </p:sp>
    </p:spTree>
    <p:extLst>
      <p:ext uri="{BB962C8B-B14F-4D97-AF65-F5344CB8AC3E}">
        <p14:creationId xmlns:p14="http://schemas.microsoft.com/office/powerpoint/2010/main" val="952863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2BB3D-AF3A-FD05-D5D9-D39F0E285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0579-5FCA-303C-C91F-81E27A164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How does topography influence rate of spread?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A81F5-B946-2FA2-C7A5-9E2C5EFFDA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936" y="1691999"/>
            <a:ext cx="10616399" cy="3852000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 a fire spread faster, slower, or at about the same speed when moving uphill?</a:t>
            </a:r>
          </a:p>
          <a:p>
            <a:pPr marL="342900" indent="-34290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 a fire spread faster, slower, or at about the same speed when moving downhill? </a:t>
            </a:r>
          </a:p>
          <a:p>
            <a:pPr marL="342900" indent="-34290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how much does the speed change on an upward slope? </a:t>
            </a:r>
          </a:p>
          <a:p>
            <a:pPr marL="342900" indent="-34290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how much does the speed change on a downward slope?</a:t>
            </a:r>
          </a:p>
          <a:p>
            <a:pPr marL="342900" indent="-34290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different weather conditions further affect the rate of fire spread on slopes?</a:t>
            </a:r>
          </a:p>
          <a:p>
            <a:pPr marL="342900" indent="-342900">
              <a:lnSpc>
                <a:spcPct val="1200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it possible to develop a rule of thumb for how slope affects a fire’s rate of spread?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EDFD1-B863-05E8-38CD-6DC9F96D3B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F1F2A-50F0-A84E-A4A2-D2611AC5F20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28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8554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5BABC-95CB-BD91-FB12-1F1E1021D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Topography rule of thumb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BCCFDD-3D18-890D-4D14-DBEF2380C0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30C46-78A1-3247-7A96-1045ABEAFB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29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7614ED4B-09C7-BD70-DC81-848196F6CB10}"/>
              </a:ext>
            </a:extLst>
          </p:cNvPr>
          <p:cNvSpPr/>
          <p:nvPr/>
        </p:nvSpPr>
        <p:spPr>
          <a:xfrm>
            <a:off x="695324" y="5492884"/>
            <a:ext cx="4559030" cy="252918"/>
          </a:xfrm>
          <a:prstGeom prst="flowChartProcess">
            <a:avLst/>
          </a:prstGeom>
          <a:solidFill>
            <a:srgbClr val="57B7A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3CE7E050-400B-CB14-8F40-F8B9D7372073}"/>
              </a:ext>
            </a:extLst>
          </p:cNvPr>
          <p:cNvSpPr/>
          <p:nvPr/>
        </p:nvSpPr>
        <p:spPr>
          <a:xfrm rot="16200000">
            <a:off x="8129081" y="2798322"/>
            <a:ext cx="914400" cy="4980560"/>
          </a:xfrm>
          <a:prstGeom prst="rtTriangle">
            <a:avLst/>
          </a:prstGeom>
          <a:solidFill>
            <a:srgbClr val="57B7A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59C09F90-C040-F1D6-82F9-1E7D7B08CD66}"/>
              </a:ext>
            </a:extLst>
          </p:cNvPr>
          <p:cNvSpPr/>
          <p:nvPr/>
        </p:nvSpPr>
        <p:spPr>
          <a:xfrm>
            <a:off x="6095999" y="5492884"/>
            <a:ext cx="4559030" cy="252918"/>
          </a:xfrm>
          <a:prstGeom prst="flowChartProcess">
            <a:avLst/>
          </a:prstGeom>
          <a:solidFill>
            <a:srgbClr val="57B7A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A5211CB-4360-6673-2D4D-5172FEDDB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4" y="3995344"/>
            <a:ext cx="1094565" cy="149754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22C6A7A-BC5C-CF55-90CB-7800DDA9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3660" y="3995344"/>
            <a:ext cx="1094565" cy="149754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2DC63CF-156B-0E5F-5380-ACC9B1C26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8948" y="2860730"/>
            <a:ext cx="2379236" cy="237923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7A066E7-985C-837C-C016-BD39C7E42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2814" y="3051346"/>
            <a:ext cx="2379236" cy="237923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2252222B-26CA-80EE-6E7A-10AF08C60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5082" y="3223753"/>
            <a:ext cx="2379236" cy="237923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1CB4321-FA62-864E-9F58-90984B3C6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0978" y="3366566"/>
            <a:ext cx="2379236" cy="237923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4409517-C5A0-2794-7A5A-607334E47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0537" y="3421690"/>
            <a:ext cx="2379236" cy="237923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4FA4F23-EDF3-0000-27DA-54B0A4E45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7112" y="3421690"/>
            <a:ext cx="2379236" cy="237923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2D5EF80-96B9-193E-74E7-C7C4B089238B}"/>
              </a:ext>
            </a:extLst>
          </p:cNvPr>
          <p:cNvCxnSpPr/>
          <p:nvPr/>
        </p:nvCxnSpPr>
        <p:spPr>
          <a:xfrm>
            <a:off x="7431932" y="5492884"/>
            <a:ext cx="3644629" cy="0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ysDash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213EF1C-E656-3547-5E39-0B848B638BEE}"/>
              </a:ext>
            </a:extLst>
          </p:cNvPr>
          <p:cNvCxnSpPr>
            <a:cxnSpLocks/>
          </p:cNvCxnSpPr>
          <p:nvPr/>
        </p:nvCxnSpPr>
        <p:spPr>
          <a:xfrm flipV="1">
            <a:off x="7615537" y="4896254"/>
            <a:ext cx="3322206" cy="596629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ysDash"/>
            <a:miter lim="800000"/>
          </a:ln>
          <a:effectLst/>
        </p:spPr>
      </p:cxnSp>
      <p:pic>
        <p:nvPicPr>
          <p:cNvPr id="36" name="Graphic 35" descr="Line arrow: Clockwise curve outline">
            <a:extLst>
              <a:ext uri="{FF2B5EF4-FFF2-40B4-BE49-F238E27FC236}">
                <a16:creationId xmlns:a16="http://schemas.microsoft.com/office/drawing/2014/main" id="{4FF6DFA4-B0CA-A85D-FAAA-369FA51B1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684217" flipH="1">
            <a:off x="9592172" y="5108363"/>
            <a:ext cx="352424" cy="38185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251367F-5B5C-FCF5-F680-FF8D079A686E}"/>
              </a:ext>
            </a:extLst>
          </p:cNvPr>
          <p:cNvSpPr txBox="1"/>
          <p:nvPr/>
        </p:nvSpPr>
        <p:spPr>
          <a:xfrm>
            <a:off x="6095999" y="5867276"/>
            <a:ext cx="498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2400">
                <a:solidFill>
                  <a:srgbClr val="080808"/>
                </a:solidFill>
                <a:latin typeface="Brix Sans Bold" panose="020B0800000000000000" pitchFamily="34" charset="0"/>
              </a:rPr>
              <a:t>INCLINE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433090-5E9E-E4C4-30FB-2976C1728F8B}"/>
              </a:ext>
            </a:extLst>
          </p:cNvPr>
          <p:cNvSpPr txBox="1"/>
          <p:nvPr/>
        </p:nvSpPr>
        <p:spPr>
          <a:xfrm>
            <a:off x="9162500" y="5176956"/>
            <a:ext cx="607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1600">
                <a:solidFill>
                  <a:srgbClr val="FFFFFF"/>
                </a:solidFill>
                <a:latin typeface="Brix Sans Bold" panose="020B0800000000000000" pitchFamily="34" charset="0"/>
              </a:rPr>
              <a:t>10</a:t>
            </a:r>
            <a:r>
              <a:rPr lang="en-AU" sz="1600" baseline="30000">
                <a:solidFill>
                  <a:srgbClr val="FFFFFF"/>
                </a:solidFill>
                <a:latin typeface="Brix Sans Bold" panose="020B0800000000000000" pitchFamily="34" charset="0"/>
              </a:rPr>
              <a:t>o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79CFEDB-BCDE-9D57-9755-EDD5665CB8D6}"/>
              </a:ext>
            </a:extLst>
          </p:cNvPr>
          <p:cNvSpPr/>
          <p:nvPr/>
        </p:nvSpPr>
        <p:spPr>
          <a:xfrm>
            <a:off x="772331" y="1589172"/>
            <a:ext cx="3213195" cy="1804956"/>
          </a:xfrm>
          <a:prstGeom prst="ellipse">
            <a:avLst/>
          </a:prstGeom>
          <a:solidFill>
            <a:srgbClr val="FC940B"/>
          </a:solidFill>
          <a:ln w="12700" cap="flat" cmpd="sng" algn="ctr">
            <a:solidFill>
              <a:srgbClr val="F5B84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x Sans Bold" panose="020B0800000000000000" pitchFamily="34" charset="0"/>
                <a:ea typeface="+mn-ea"/>
                <a:cs typeface="+mn-cs"/>
              </a:rPr>
              <a:t>The speed of a fire doubles for every 10</a:t>
            </a:r>
            <a:r>
              <a:rPr lang="en-AU" sz="2000" kern="0">
                <a:solidFill>
                  <a:srgbClr val="FFFFFF"/>
                </a:solidFill>
                <a:latin typeface="Brix Sans Bold" panose="020B0800000000000000" pitchFamily="34" charset="0"/>
              </a:rPr>
              <a:t>°</a:t>
            </a: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x Sans Bold" panose="020B0800000000000000" pitchFamily="34" charset="0"/>
                <a:ea typeface="+mn-ea"/>
                <a:cs typeface="+mn-cs"/>
              </a:rPr>
              <a:t> of upward</a:t>
            </a:r>
            <a:r>
              <a:rPr kumimoji="0" lang="en-AU" sz="20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x Sans Bold" panose="020B0800000000000000" pitchFamily="34" charset="0"/>
                <a:ea typeface="+mn-ea"/>
                <a:cs typeface="+mn-cs"/>
              </a:rPr>
              <a:t> slope.</a:t>
            </a:r>
            <a:endParaRPr kumimoji="0" lang="en-AU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ix Sans Bold" panose="020B08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76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CE4C3-EBFB-5CA5-F5F2-BF78D6F7E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F3D18-3886-7EAE-6D7D-E0A6135805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E0D64-9F42-730F-151D-CF32D2443B8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pic>
        <p:nvPicPr>
          <p:cNvPr id="12" name="Picture 11" descr="A diagram of maths&#10;&#10;AI-generated content may be incorrect.">
            <a:extLst>
              <a:ext uri="{FF2B5EF4-FFF2-40B4-BE49-F238E27FC236}">
                <a16:creationId xmlns:a16="http://schemas.microsoft.com/office/drawing/2014/main" id="{C505616B-C490-9C6C-885B-46CCBC401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52049"/>
            <a:ext cx="6912768" cy="68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47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72464E-B485-32DB-A4EA-51B1453D6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2" y="1519987"/>
            <a:ext cx="5112568" cy="3818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8B7E5-08FE-3700-9612-8ADEEEA75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916832"/>
            <a:ext cx="623973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38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BCD88-C521-B3FB-1499-1F94FFAF3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Fire rate of spread for forests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D0C1DD-D526-E493-F479-1C251D9B84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70A62-E053-2A5D-9F17-D3FED8D8E6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31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62D80-7969-00DF-914E-45B0CB21D831}"/>
              </a:ext>
            </a:extLst>
          </p:cNvPr>
          <p:cNvSpPr txBox="1"/>
          <p:nvPr/>
        </p:nvSpPr>
        <p:spPr>
          <a:xfrm>
            <a:off x="5740848" y="2354271"/>
            <a:ext cx="424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</a:t>
            </a:r>
            <a:r>
              <a:rPr kumimoji="0" lang="en-A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0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x 2 </a:t>
            </a:r>
            <a:r>
              <a:rPr kumimoji="0" lang="en-AU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(0.1 x slope angle)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E7505D-84C8-005E-E540-ACCAD1C0C5C1}"/>
              </a:ext>
            </a:extLst>
          </p:cNvPr>
          <p:cNvSpPr txBox="1"/>
          <p:nvPr/>
        </p:nvSpPr>
        <p:spPr>
          <a:xfrm>
            <a:off x="789935" y="2354271"/>
            <a:ext cx="4896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400">
                <a:latin typeface="Brix Sans Regular" panose="020B0500000000000000" pitchFamily="34" charset="0"/>
              </a:rPr>
              <a:t>Rate of spread (upward slope)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A48FA-5799-391B-EE7E-DA5259607DB2}"/>
              </a:ext>
            </a:extLst>
          </p:cNvPr>
          <p:cNvSpPr txBox="1"/>
          <p:nvPr/>
        </p:nvSpPr>
        <p:spPr>
          <a:xfrm>
            <a:off x="5846416" y="3096542"/>
            <a:ext cx="287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</a:t>
            </a:r>
            <a:r>
              <a:rPr kumimoji="0" lang="en-AU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0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x 2 </a:t>
            </a:r>
            <a:r>
              <a:rPr kumimoji="0" lang="en-AU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(0.1 x slope angle)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86F71-6D9B-DE3E-920C-17AC01ADE89B}"/>
              </a:ext>
            </a:extLst>
          </p:cNvPr>
          <p:cNvSpPr txBox="1"/>
          <p:nvPr/>
        </p:nvSpPr>
        <p:spPr>
          <a:xfrm>
            <a:off x="789934" y="3327375"/>
            <a:ext cx="4896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400">
                <a:latin typeface="Brix Sans Regular" panose="020B0500000000000000" pitchFamily="34" charset="0"/>
              </a:rPr>
              <a:t>Rate of spread (downward slope) =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860BC1-1804-2546-1F41-3067B9C89BAF}"/>
              </a:ext>
            </a:extLst>
          </p:cNvPr>
          <p:cNvCxnSpPr>
            <a:cxnSpLocks/>
          </p:cNvCxnSpPr>
          <p:nvPr/>
        </p:nvCxnSpPr>
        <p:spPr>
          <a:xfrm>
            <a:off x="5807968" y="3573016"/>
            <a:ext cx="295232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359C418-A906-3434-08D0-9CE160692191}"/>
              </a:ext>
            </a:extLst>
          </p:cNvPr>
          <p:cNvSpPr txBox="1"/>
          <p:nvPr/>
        </p:nvSpPr>
        <p:spPr>
          <a:xfrm>
            <a:off x="5740848" y="3615407"/>
            <a:ext cx="309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2 </a:t>
            </a:r>
            <a:r>
              <a:rPr kumimoji="0" lang="en-AU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0.1 x (slope angle + 10)</a:t>
            </a:r>
            <a:r>
              <a:rPr kumimoji="0" lang="en-AU" sz="2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- 1</a:t>
            </a:r>
            <a:endParaRPr kumimoji="0" lang="en-AU" sz="24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A2043C-E8B0-C8F8-6004-052D41895198}"/>
              </a:ext>
            </a:extLst>
          </p:cNvPr>
          <p:cNvSpPr txBox="1"/>
          <p:nvPr/>
        </p:nvSpPr>
        <p:spPr>
          <a:xfrm>
            <a:off x="1127448" y="5211659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latin typeface="Brix Sans Regular" panose="020B0500000000000000" pitchFamily="34" charset="0"/>
              </a:rPr>
              <a:t>R</a:t>
            </a:r>
            <a:r>
              <a:rPr lang="en-AU" sz="2000" baseline="-25000">
                <a:latin typeface="Brix Sans Regular" panose="020B0500000000000000" pitchFamily="34" charset="0"/>
              </a:rPr>
              <a:t>0</a:t>
            </a:r>
            <a:r>
              <a:rPr lang="en-AU" sz="2000">
                <a:latin typeface="Brix Sans Regular" panose="020B0500000000000000" pitchFamily="34" charset="0"/>
              </a:rPr>
              <a:t> = rate of spread on flat ground</a:t>
            </a:r>
            <a:endParaRPr lang="en-AU" sz="2000" baseline="30000"/>
          </a:p>
        </p:txBody>
      </p:sp>
    </p:spTree>
    <p:extLst>
      <p:ext uri="{BB962C8B-B14F-4D97-AF65-F5344CB8AC3E}">
        <p14:creationId xmlns:p14="http://schemas.microsoft.com/office/powerpoint/2010/main" val="2122826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C12E3-0A75-763A-3488-2A1C71A83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AE6F-D00C-34CD-638D-38C5009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62" y="2928230"/>
            <a:ext cx="11574676" cy="1001540"/>
          </a:xfrm>
        </p:spPr>
        <p:txBody>
          <a:bodyPr/>
          <a:lstStyle/>
          <a:p>
            <a:pPr algn="ctr"/>
            <a:r>
              <a:rPr lang="en-US" sz="4000"/>
              <a:t>RESULTS IN CONTEXT</a:t>
            </a:r>
            <a:br>
              <a:rPr lang="en-US" sz="2800"/>
            </a:br>
            <a:r>
              <a:rPr lang="en-US" sz="3200"/>
              <a:t>Evacuate!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9FA885-8411-07BF-F3DC-1C86B6CFB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AU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32</a:t>
            </a:fld>
            <a:r>
              <a:rPr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C44D6F-D7E4-61D4-BBA6-E0EF6F73A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F3698-FDE4-636D-5731-D509258301E6}"/>
              </a:ext>
            </a:extLst>
          </p:cNvPr>
          <p:cNvSpPr txBox="1"/>
          <p:nvPr/>
        </p:nvSpPr>
        <p:spPr>
          <a:xfrm>
            <a:off x="5087888" y="472514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>
                <a:solidFill>
                  <a:schemeClr val="bg2"/>
                </a:solidFill>
                <a:latin typeface="+mj-lt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780736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0EC0F-7802-CB8C-2688-95D0BDFB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12222-C297-794A-ED1E-BF671B7847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33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1A366-79FE-6630-98A1-744443B252E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pic>
        <p:nvPicPr>
          <p:cNvPr id="12" name="Picture 11" descr="A diagram of maths&#10;&#10;AI-generated content may be incorrect.">
            <a:extLst>
              <a:ext uri="{FF2B5EF4-FFF2-40B4-BE49-F238E27FC236}">
                <a16:creationId xmlns:a16="http://schemas.microsoft.com/office/drawing/2014/main" id="{39D1E9B8-5D9B-E721-4D87-C5A58BCC7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52049"/>
            <a:ext cx="6912768" cy="68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05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F0B8F-9940-8752-46CA-D03F09674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D0B69-58CC-DC2C-C8A3-7B95C2832B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34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E8A00-E229-90E2-2DC5-B49486F2B2C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36D5DF-7EE9-C00C-4D4E-CA050B700475}"/>
              </a:ext>
            </a:extLst>
          </p:cNvPr>
          <p:cNvGrpSpPr/>
          <p:nvPr/>
        </p:nvGrpSpPr>
        <p:grpSpPr>
          <a:xfrm>
            <a:off x="3353006" y="2651367"/>
            <a:ext cx="3388418" cy="2759908"/>
            <a:chOff x="2707582" y="3366566"/>
            <a:chExt cx="3388418" cy="275990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A0279CE-1196-71E9-6467-81E43EB04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0978" y="3366566"/>
              <a:ext cx="2379236" cy="2379236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4A701B7-2842-4B31-C52C-7ABA28314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16764" y="3594588"/>
              <a:ext cx="2379236" cy="237923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46D781E-E651-9B2D-D0D1-6EA10AC30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07582" y="3692114"/>
              <a:ext cx="2379236" cy="237923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B940F18-53AB-8CB2-ED20-E4560438C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53716" y="3747238"/>
              <a:ext cx="2379236" cy="2379236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955420-CEF6-83B6-8E72-2D315F1514C7}"/>
              </a:ext>
            </a:extLst>
          </p:cNvPr>
          <p:cNvCxnSpPr>
            <a:cxnSpLocks/>
          </p:cNvCxnSpPr>
          <p:nvPr/>
        </p:nvCxnSpPr>
        <p:spPr>
          <a:xfrm>
            <a:off x="2031089" y="3921629"/>
            <a:ext cx="5354365" cy="0"/>
          </a:xfrm>
          <a:prstGeom prst="straightConnector1">
            <a:avLst/>
          </a:prstGeom>
          <a:ln w="762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6FFA46-3398-77FD-FC9C-BEF8CFE1C8FC}"/>
              </a:ext>
            </a:extLst>
          </p:cNvPr>
          <p:cNvGrpSpPr/>
          <p:nvPr/>
        </p:nvGrpSpPr>
        <p:grpSpPr>
          <a:xfrm>
            <a:off x="306592" y="2686354"/>
            <a:ext cx="1538105" cy="2223782"/>
            <a:chOff x="705742" y="437762"/>
            <a:chExt cx="1538105" cy="222378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1477A8F-62A8-76BA-D85E-9EC8FA4EA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2474" y="437762"/>
              <a:ext cx="1287947" cy="17621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8037FC-D959-47C1-4696-4ECAAE1B9759}"/>
                </a:ext>
              </a:extLst>
            </p:cNvPr>
            <p:cNvSpPr txBox="1"/>
            <p:nvPr/>
          </p:nvSpPr>
          <p:spPr>
            <a:xfrm>
              <a:off x="705742" y="2199879"/>
              <a:ext cx="1538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>
                  <a:latin typeface="Brix Sans Bold" panose="020B0800000000000000" pitchFamily="34" charset="0"/>
                </a:rPr>
                <a:t>BUSHFIRE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7492EB-7BA6-C64A-863A-3F46BE25954C}"/>
              </a:ext>
            </a:extLst>
          </p:cNvPr>
          <p:cNvSpPr txBox="1"/>
          <p:nvPr/>
        </p:nvSpPr>
        <p:spPr>
          <a:xfrm>
            <a:off x="2342143" y="3396816"/>
            <a:ext cx="1538105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20km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E5C4AEA0-A551-8845-0B9A-EFD971136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945447"/>
              </p:ext>
            </p:extLst>
          </p:nvPr>
        </p:nvGraphicFramePr>
        <p:xfrm>
          <a:off x="506723" y="626782"/>
          <a:ext cx="3828235" cy="156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64139">
                  <a:extLst>
                    <a:ext uri="{9D8B030D-6E8A-4147-A177-3AD203B41FA5}">
                      <a16:colId xmlns:a16="http://schemas.microsoft.com/office/drawing/2014/main" val="87194341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274905230"/>
                    </a:ext>
                  </a:extLst>
                </a:gridCol>
              </a:tblGrid>
              <a:tr h="521960">
                <a:tc>
                  <a:txBody>
                    <a:bodyPr/>
                    <a:lstStyle/>
                    <a:p>
                      <a:r>
                        <a:rPr lang="en-AU" sz="2000" b="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Temperature (°C)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30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763220"/>
                  </a:ext>
                </a:extLst>
              </a:tr>
              <a:tr h="521960">
                <a:tc>
                  <a:txBody>
                    <a:bodyPr/>
                    <a:lstStyle/>
                    <a:p>
                      <a:r>
                        <a:rPr lang="en-AU" sz="2000" b="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Relative humidity (%)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120671"/>
                  </a:ext>
                </a:extLst>
              </a:tr>
              <a:tr h="521960">
                <a:tc>
                  <a:txBody>
                    <a:bodyPr/>
                    <a:lstStyle/>
                    <a:p>
                      <a:r>
                        <a:rPr lang="en-AU" sz="2000" b="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10m wind speed (km/h)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55729073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58A6BE56-906A-026B-FE5A-FA97E8C21633}"/>
              </a:ext>
            </a:extLst>
          </p:cNvPr>
          <p:cNvGrpSpPr/>
          <p:nvPr/>
        </p:nvGrpSpPr>
        <p:grpSpPr>
          <a:xfrm>
            <a:off x="7536160" y="3380574"/>
            <a:ext cx="4368660" cy="2381074"/>
            <a:chOff x="7614858" y="4180455"/>
            <a:chExt cx="4368660" cy="238107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13751E2-0002-3CA2-01D3-BA93B511E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14858" y="4180455"/>
              <a:ext cx="1404279" cy="1341001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096EBD1-3A4C-94D3-3F5B-014DCFD79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14783" y="4284993"/>
              <a:ext cx="1404279" cy="1341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FB7EA5-ED89-3946-C028-887C1ABACD32}"/>
                </a:ext>
              </a:extLst>
            </p:cNvPr>
            <p:cNvSpPr txBox="1"/>
            <p:nvPr/>
          </p:nvSpPr>
          <p:spPr>
            <a:xfrm>
              <a:off x="7805979" y="5730532"/>
              <a:ext cx="2520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>
                  <a:latin typeface="Brix Sans Bold" panose="020B0800000000000000" pitchFamily="34" charset="0"/>
                </a:rPr>
                <a:t>SMALL TOWN </a:t>
              </a:r>
            </a:p>
            <a:p>
              <a:pPr algn="ctr"/>
              <a:r>
                <a:rPr lang="en-AU" sz="2400">
                  <a:latin typeface="Brix Sans Bold" panose="020B0800000000000000" pitchFamily="34" charset="0"/>
                </a:rPr>
                <a:t>on flat ground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0D3467-5BF4-A829-216D-615AA3BF6AFC}"/>
                </a:ext>
              </a:extLst>
            </p:cNvPr>
            <p:cNvSpPr txBox="1"/>
            <p:nvPr/>
          </p:nvSpPr>
          <p:spPr>
            <a:xfrm>
              <a:off x="10431732" y="4919423"/>
              <a:ext cx="15517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>
                  <a:latin typeface="Brix Sans Bold" panose="020B0800000000000000" pitchFamily="34" charset="0"/>
                </a:rPr>
                <a:t>Population 2000 people</a:t>
              </a:r>
              <a:endParaRPr lang="en-AU" sz="2400" b="1">
                <a:latin typeface="Brix Sans Bold" panose="020B08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54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2D27-B4BE-8FA9-A271-9939F0A44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een hills with a white background&#10;&#10;AI-generated content may be incorrect.">
            <a:extLst>
              <a:ext uri="{FF2B5EF4-FFF2-40B4-BE49-F238E27FC236}">
                <a16:creationId xmlns:a16="http://schemas.microsoft.com/office/drawing/2014/main" id="{D70B7576-C73A-48E6-49F9-5366DE104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473" y="3690250"/>
            <a:ext cx="7128792" cy="23762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3E267-4CBA-4F33-28C0-B291F36DBE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35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35D0E-DB35-EDDF-0921-1C878106B63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A6843-E8A2-B55B-6AD1-D603439F479E}"/>
              </a:ext>
            </a:extLst>
          </p:cNvPr>
          <p:cNvGrpSpPr/>
          <p:nvPr/>
        </p:nvGrpSpPr>
        <p:grpSpPr>
          <a:xfrm>
            <a:off x="3353006" y="2651367"/>
            <a:ext cx="3388418" cy="2759908"/>
            <a:chOff x="2707582" y="3366566"/>
            <a:chExt cx="3388418" cy="275990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B7F5D041-E802-2632-E776-74261FEF7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0978" y="3366566"/>
              <a:ext cx="2379236" cy="2379236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DA4BB5F-884D-E243-C870-40ACC8425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16764" y="3594588"/>
              <a:ext cx="2379236" cy="237923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A8E83B5-09A0-6B60-7D31-AA6CCCEF3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7582" y="3692114"/>
              <a:ext cx="2379236" cy="237923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1C2CAE9-DAB0-A62A-3A67-5CB2B45E0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53716" y="3747238"/>
              <a:ext cx="2379236" cy="2379236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8A5D87-F338-A71B-0803-90727AD0B128}"/>
              </a:ext>
            </a:extLst>
          </p:cNvPr>
          <p:cNvCxnSpPr>
            <a:cxnSpLocks/>
          </p:cNvCxnSpPr>
          <p:nvPr/>
        </p:nvCxnSpPr>
        <p:spPr>
          <a:xfrm>
            <a:off x="2031089" y="3921629"/>
            <a:ext cx="5354365" cy="0"/>
          </a:xfrm>
          <a:prstGeom prst="straightConnector1">
            <a:avLst/>
          </a:prstGeom>
          <a:ln w="762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0D48D8-C9EA-4C34-0ACC-C49AB08A9203}"/>
              </a:ext>
            </a:extLst>
          </p:cNvPr>
          <p:cNvGrpSpPr/>
          <p:nvPr/>
        </p:nvGrpSpPr>
        <p:grpSpPr>
          <a:xfrm>
            <a:off x="306592" y="2686354"/>
            <a:ext cx="1538105" cy="2223782"/>
            <a:chOff x="705742" y="437762"/>
            <a:chExt cx="1538105" cy="222378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96EBFDD-F1C3-E951-48B3-DF468C0B1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2474" y="437762"/>
              <a:ext cx="1287947" cy="17621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D4A719-40DE-A37C-4DD2-39D0C31C60F9}"/>
                </a:ext>
              </a:extLst>
            </p:cNvPr>
            <p:cNvSpPr txBox="1"/>
            <p:nvPr/>
          </p:nvSpPr>
          <p:spPr>
            <a:xfrm>
              <a:off x="705742" y="2199879"/>
              <a:ext cx="1538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>
                  <a:latin typeface="Brix Sans Bold" panose="020B0800000000000000" pitchFamily="34" charset="0"/>
                </a:rPr>
                <a:t>BUSHFIRE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1F8AB8-F165-2999-0D15-B28ED5BA5CA7}"/>
              </a:ext>
            </a:extLst>
          </p:cNvPr>
          <p:cNvSpPr txBox="1"/>
          <p:nvPr/>
        </p:nvSpPr>
        <p:spPr>
          <a:xfrm>
            <a:off x="2342143" y="3396816"/>
            <a:ext cx="1538105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20km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9C60EE11-A31D-4F53-B320-AEFB2F19C6A9}"/>
              </a:ext>
            </a:extLst>
          </p:cNvPr>
          <p:cNvGraphicFramePr>
            <a:graphicFrameLocks/>
          </p:cNvGraphicFramePr>
          <p:nvPr/>
        </p:nvGraphicFramePr>
        <p:xfrm>
          <a:off x="506723" y="626782"/>
          <a:ext cx="3828235" cy="156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64139">
                  <a:extLst>
                    <a:ext uri="{9D8B030D-6E8A-4147-A177-3AD203B41FA5}">
                      <a16:colId xmlns:a16="http://schemas.microsoft.com/office/drawing/2014/main" val="87194341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274905230"/>
                    </a:ext>
                  </a:extLst>
                </a:gridCol>
              </a:tblGrid>
              <a:tr h="521960">
                <a:tc>
                  <a:txBody>
                    <a:bodyPr/>
                    <a:lstStyle/>
                    <a:p>
                      <a:r>
                        <a:rPr lang="en-AU" sz="2000" b="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Temperature (°C)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30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5763220"/>
                  </a:ext>
                </a:extLst>
              </a:tr>
              <a:tr h="521960">
                <a:tc>
                  <a:txBody>
                    <a:bodyPr/>
                    <a:lstStyle/>
                    <a:p>
                      <a:r>
                        <a:rPr lang="en-AU" sz="2000" b="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Relative humidity (%)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120671"/>
                  </a:ext>
                </a:extLst>
              </a:tr>
              <a:tr h="521960">
                <a:tc>
                  <a:txBody>
                    <a:bodyPr/>
                    <a:lstStyle/>
                    <a:p>
                      <a:r>
                        <a:rPr lang="en-AU" sz="2000" b="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10m wind speed (km/h)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40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55729073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25B19E37-202E-942F-ED4D-5916B0A03AA3}"/>
              </a:ext>
            </a:extLst>
          </p:cNvPr>
          <p:cNvGrpSpPr/>
          <p:nvPr/>
        </p:nvGrpSpPr>
        <p:grpSpPr>
          <a:xfrm>
            <a:off x="7536160" y="3380574"/>
            <a:ext cx="4368660" cy="2381074"/>
            <a:chOff x="7614858" y="4180455"/>
            <a:chExt cx="4368660" cy="238107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3B2DE12-BB72-6168-FA00-F6F53DBD9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14858" y="4180455"/>
              <a:ext cx="1404279" cy="1341001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153C65A-BE60-FD5B-1860-A9726241B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14783" y="4284993"/>
              <a:ext cx="1404279" cy="13410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D53EEC-88D2-A3D8-C076-797B0EE54A25}"/>
                </a:ext>
              </a:extLst>
            </p:cNvPr>
            <p:cNvSpPr txBox="1"/>
            <p:nvPr/>
          </p:nvSpPr>
          <p:spPr>
            <a:xfrm>
              <a:off x="7805979" y="5730532"/>
              <a:ext cx="2520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>
                  <a:latin typeface="Brix Sans Bold" panose="020B0800000000000000" pitchFamily="34" charset="0"/>
                </a:rPr>
                <a:t>SMALL TOWN </a:t>
              </a:r>
            </a:p>
            <a:p>
              <a:pPr algn="ctr"/>
              <a:r>
                <a:rPr lang="en-AU" sz="2400">
                  <a:latin typeface="Brix Sans Bold" panose="020B0800000000000000" pitchFamily="34" charset="0"/>
                </a:rPr>
                <a:t>on top of a hill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BA6D00-BA73-94D2-86AC-7AB95312DEC2}"/>
                </a:ext>
              </a:extLst>
            </p:cNvPr>
            <p:cNvSpPr txBox="1"/>
            <p:nvPr/>
          </p:nvSpPr>
          <p:spPr>
            <a:xfrm>
              <a:off x="10431732" y="4919423"/>
              <a:ext cx="15517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>
                  <a:latin typeface="Brix Sans Bold" panose="020B0800000000000000" pitchFamily="34" charset="0"/>
                </a:rPr>
                <a:t>Population 2000 people</a:t>
              </a:r>
              <a:endParaRPr lang="en-AU" sz="2400" b="1">
                <a:latin typeface="Brix Sans Bold" panose="020B0800000000000000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302E6FF-2C33-74EA-C8B2-D7B5E8CCBB28}"/>
              </a:ext>
            </a:extLst>
          </p:cNvPr>
          <p:cNvSpPr txBox="1"/>
          <p:nvPr/>
        </p:nvSpPr>
        <p:spPr>
          <a:xfrm>
            <a:off x="7104112" y="677224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20kms, 10km is on upward slope. This includes: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3.5km of 5</a:t>
            </a:r>
            <a:r>
              <a:rPr lang="en-AU" sz="2400">
                <a:solidFill>
                  <a:schemeClr val="tx2">
                    <a:lumMod val="65000"/>
                    <a:lumOff val="35000"/>
                  </a:schemeClr>
                </a:solidFill>
              </a:rPr>
              <a:t>°</a:t>
            </a:r>
            <a:r>
              <a:rPr lang="en-AU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upward slope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5.4km of 10</a:t>
            </a:r>
            <a:r>
              <a:rPr lang="en-AU" sz="2400">
                <a:solidFill>
                  <a:schemeClr val="tx2">
                    <a:lumMod val="65000"/>
                    <a:lumOff val="35000"/>
                  </a:schemeClr>
                </a:solidFill>
              </a:rPr>
              <a:t>°</a:t>
            </a:r>
            <a:r>
              <a:rPr lang="en-AU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upward slope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1.1km of 15</a:t>
            </a:r>
            <a:r>
              <a:rPr lang="en-AU" sz="2400">
                <a:solidFill>
                  <a:schemeClr val="tx2">
                    <a:lumMod val="65000"/>
                    <a:lumOff val="35000"/>
                  </a:schemeClr>
                </a:solidFill>
              </a:rPr>
              <a:t>°</a:t>
            </a:r>
            <a:r>
              <a:rPr lang="en-AU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upward slope</a:t>
            </a:r>
            <a:endParaRPr lang="en-AU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638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77533-AF3B-A36E-E609-F8330FFE6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18824-38DE-8A9A-D198-8838656FD0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36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840A-8249-695F-7115-AC04B2C9F11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pic>
        <p:nvPicPr>
          <p:cNvPr id="12" name="Picture 11" descr="A diagram of maths&#10;&#10;AI-generated content may be incorrect.">
            <a:extLst>
              <a:ext uri="{FF2B5EF4-FFF2-40B4-BE49-F238E27FC236}">
                <a16:creationId xmlns:a16="http://schemas.microsoft.com/office/drawing/2014/main" id="{6FEC93C5-D5AD-C85F-95C2-76D3CB8C3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52049"/>
            <a:ext cx="6912768" cy="68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6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CDFF2-A006-1FD5-73BB-7AF2DB87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74DF6-5EAF-E957-7740-9E2D8625788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/>
              <a:t>Fire pics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4CAC80-A1D4-B2C3-F157-FBAC9E26493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23457-EAA0-8E04-8049-1B8EBEEE66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4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0D401-893A-CD30-D348-466FEA8F2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168" y="0"/>
            <a:ext cx="121961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9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07BA5-6329-AFB5-6A88-24E94A18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Content Placeholder 6" descr="A paper cut out of trees and fire&#10;&#10;AI-generated content may be incorrect.">
            <a:extLst>
              <a:ext uri="{FF2B5EF4-FFF2-40B4-BE49-F238E27FC236}">
                <a16:creationId xmlns:a16="http://schemas.microsoft.com/office/drawing/2014/main" id="{CD572AC8-E09C-5321-A758-7610D49CF5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95" y="0"/>
            <a:ext cx="12216681" cy="701363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855E6-E281-AD89-592D-9448ABE8D06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</p:spTree>
    <p:extLst>
      <p:ext uri="{BB962C8B-B14F-4D97-AF65-F5344CB8AC3E}">
        <p14:creationId xmlns:p14="http://schemas.microsoft.com/office/powerpoint/2010/main" val="108572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CB7F2-27C7-A8B0-6876-95DCD194D8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6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17626-AD76-0A41-346E-3B8E7179B4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E4788A-045B-9D61-7EE2-CA078EDFBFD9}"/>
              </a:ext>
            </a:extLst>
          </p:cNvPr>
          <p:cNvCxnSpPr>
            <a:cxnSpLocks/>
          </p:cNvCxnSpPr>
          <p:nvPr/>
        </p:nvCxnSpPr>
        <p:spPr>
          <a:xfrm>
            <a:off x="2201507" y="3356992"/>
            <a:ext cx="5993315" cy="0"/>
          </a:xfrm>
          <a:prstGeom prst="straightConnector1">
            <a:avLst/>
          </a:prstGeom>
          <a:ln w="762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E6E72D0-2763-9AE2-C79E-D143412AA00C}"/>
              </a:ext>
            </a:extLst>
          </p:cNvPr>
          <p:cNvGrpSpPr/>
          <p:nvPr/>
        </p:nvGrpSpPr>
        <p:grpSpPr>
          <a:xfrm>
            <a:off x="546670" y="2199060"/>
            <a:ext cx="1538105" cy="2223782"/>
            <a:chOff x="705742" y="437762"/>
            <a:chExt cx="1538105" cy="222378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D556140-0038-F67B-8869-7ED264835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2474" y="437762"/>
              <a:ext cx="1287947" cy="17621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74AAA5-AC1A-14F8-F272-8931A52B24BC}"/>
                </a:ext>
              </a:extLst>
            </p:cNvPr>
            <p:cNvSpPr txBox="1"/>
            <p:nvPr/>
          </p:nvSpPr>
          <p:spPr>
            <a:xfrm>
              <a:off x="705742" y="2199879"/>
              <a:ext cx="1538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>
                  <a:latin typeface="Brix Sans Bold" panose="020B0800000000000000" pitchFamily="34" charset="0"/>
                </a:rPr>
                <a:t>BUSHFIRE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303659-2735-61E2-7DED-7C86F43F709E}"/>
              </a:ext>
            </a:extLst>
          </p:cNvPr>
          <p:cNvGrpSpPr/>
          <p:nvPr/>
        </p:nvGrpSpPr>
        <p:grpSpPr>
          <a:xfrm>
            <a:off x="8328248" y="2199060"/>
            <a:ext cx="3676932" cy="2223800"/>
            <a:chOff x="7543901" y="4422842"/>
            <a:chExt cx="3676932" cy="222380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5FF15E2-860B-EE40-B84C-AAEDF1F6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43901" y="4422842"/>
              <a:ext cx="1796251" cy="1715311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ACB3E50-E43D-9D82-818C-004A838F0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24582" y="4422842"/>
              <a:ext cx="1796251" cy="171531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73AFEF-064E-E4C2-6303-BD5D899902EC}"/>
                </a:ext>
              </a:extLst>
            </p:cNvPr>
            <p:cNvSpPr txBox="1"/>
            <p:nvPr/>
          </p:nvSpPr>
          <p:spPr>
            <a:xfrm>
              <a:off x="7543901" y="6184977"/>
              <a:ext cx="3676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>
                  <a:latin typeface="Brix Sans Bold" panose="020B0800000000000000" pitchFamily="34" charset="0"/>
                </a:rPr>
                <a:t>SMALL TOWN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568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6FED6-DBA1-0DF6-36CD-38F1A5194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21EF3-A946-8798-2D27-6819B20765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88488" y="6264275"/>
            <a:ext cx="719137" cy="311150"/>
          </a:xfrm>
        </p:spPr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7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39C43-35B4-527E-659E-C423FE6FC63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264275"/>
            <a:ext cx="4219575" cy="311150"/>
          </a:xfrm>
        </p:spPr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2AE89-D5E2-19D8-5C33-16684AEF0012}"/>
              </a:ext>
            </a:extLst>
          </p:cNvPr>
          <p:cNvSpPr txBox="1">
            <a:spLocks/>
          </p:cNvSpPr>
          <p:nvPr/>
        </p:nvSpPr>
        <p:spPr>
          <a:xfrm>
            <a:off x="3001676" y="5713433"/>
            <a:ext cx="6159795" cy="57567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121880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AU">
                <a:solidFill>
                  <a:schemeClr val="bg2">
                    <a:lumMod val="25000"/>
                  </a:schemeClr>
                </a:solidFill>
              </a:rPr>
              <a:t>FIRE BEHAVIOUR TRIANGLE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C0EB10-B850-3A0C-6104-5D6A6D7222EE}"/>
              </a:ext>
            </a:extLst>
          </p:cNvPr>
          <p:cNvGrpSpPr/>
          <p:nvPr/>
        </p:nvGrpSpPr>
        <p:grpSpPr>
          <a:xfrm>
            <a:off x="3088771" y="365125"/>
            <a:ext cx="6014458" cy="5399378"/>
            <a:chOff x="3088771" y="365125"/>
            <a:chExt cx="6014458" cy="539937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BC0C3ED-C9B2-BA15-ADB0-AF7C8D10F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88771" y="365125"/>
              <a:ext cx="6014458" cy="5211330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1379C7A-6526-473D-F397-EE46B9F0128F}"/>
                </a:ext>
              </a:extLst>
            </p:cNvPr>
            <p:cNvSpPr txBox="1">
              <a:spLocks/>
            </p:cNvSpPr>
            <p:nvPr/>
          </p:nvSpPr>
          <p:spPr>
            <a:xfrm rot="18018936">
              <a:off x="3142062" y="2589333"/>
              <a:ext cx="4205996" cy="5560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Gotham Black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3600">
                  <a:solidFill>
                    <a:schemeClr val="bg1"/>
                  </a:solidFill>
                </a:rPr>
                <a:t>FUEL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62757A9C-32E1-955F-D592-BB839153435A}"/>
                </a:ext>
              </a:extLst>
            </p:cNvPr>
            <p:cNvSpPr txBox="1">
              <a:spLocks/>
            </p:cNvSpPr>
            <p:nvPr/>
          </p:nvSpPr>
          <p:spPr>
            <a:xfrm rot="3583172">
              <a:off x="5262726" y="3307362"/>
              <a:ext cx="4358189" cy="5560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Gotham Black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3600">
                  <a:solidFill>
                    <a:schemeClr val="bg1"/>
                  </a:solidFill>
                </a:rPr>
                <a:t>WEATHER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7288B8AC-2C74-ACDF-0BD4-EF23F62E6B26}"/>
                </a:ext>
              </a:extLst>
            </p:cNvPr>
            <p:cNvSpPr txBox="1">
              <a:spLocks/>
            </p:cNvSpPr>
            <p:nvPr/>
          </p:nvSpPr>
          <p:spPr>
            <a:xfrm>
              <a:off x="3501959" y="4823157"/>
              <a:ext cx="4286654" cy="5560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Gotham Black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AU" sz="3600">
                  <a:solidFill>
                    <a:schemeClr val="bg1"/>
                  </a:solidFill>
                </a:rPr>
                <a:t>TOPOGRAPHY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F96F57F-C312-CCF8-1EE6-582BAA0A5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37601" y="2730230"/>
              <a:ext cx="1287947" cy="1762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81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0545-5877-9BB0-FF3C-350264F2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Fire Simulations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639467-6981-EBE9-A142-97090ECB08C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234D7-FB24-B23E-90F3-890565B53F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8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29A05E7-DF13-9AEE-594B-727E86F9A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788014"/>
              </p:ext>
            </p:extLst>
          </p:nvPr>
        </p:nvGraphicFramePr>
        <p:xfrm>
          <a:off x="6831065" y="4828744"/>
          <a:ext cx="3250408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8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3BCEC78-AA60-BCC1-1E8C-7503C32E4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4072" y="1619774"/>
            <a:ext cx="3442584" cy="3083798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C9D71EC-7915-6ED8-6E7D-0668279CA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265064"/>
              </p:ext>
            </p:extLst>
          </p:nvPr>
        </p:nvGraphicFramePr>
        <p:xfrm>
          <a:off x="6831065" y="4509120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B247943-238A-0B65-A02A-D447EFA47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853184"/>
              </p:ext>
            </p:extLst>
          </p:nvPr>
        </p:nvGraphicFramePr>
        <p:xfrm>
          <a:off x="1662365" y="4811623"/>
          <a:ext cx="3250408" cy="12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658">
                  <a:extLst>
                    <a:ext uri="{9D8B030D-6E8A-4147-A177-3AD203B41FA5}">
                      <a16:colId xmlns:a16="http://schemas.microsoft.com/office/drawing/2014/main" val="2925727925"/>
                    </a:ext>
                  </a:extLst>
                </a:gridCol>
                <a:gridCol w="1469750">
                  <a:extLst>
                    <a:ext uri="{9D8B030D-6E8A-4147-A177-3AD203B41FA5}">
                      <a16:colId xmlns:a16="http://schemas.microsoft.com/office/drawing/2014/main" val="44245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Temperature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High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9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Relative humidity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>
                          <a:solidFill>
                            <a:schemeClr val="tx1"/>
                          </a:solidFill>
                        </a:rPr>
                        <a:t>Medium-low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75557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/>
                        <a:t>Wind speed</a:t>
                      </a:r>
                    </a:p>
                  </a:txBody>
                  <a:tcPr marL="108000" marR="108000" marT="108000" marB="108000">
                    <a:lnL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AU" sz="1400" b="1" dirty="0">
                          <a:solidFill>
                            <a:schemeClr val="tx1"/>
                          </a:solidFill>
                        </a:rPr>
                        <a:t>Medium</a:t>
                      </a:r>
                    </a:p>
                  </a:txBody>
                  <a:tcPr marL="108000" marR="108000" marT="108000" marB="108000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C94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46135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2222D54-3A59-5973-110E-008E991BA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7672" y="1619774"/>
            <a:ext cx="3483966" cy="306552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1451610-8585-AA31-0697-337773D39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664412"/>
              </p:ext>
            </p:extLst>
          </p:nvPr>
        </p:nvGraphicFramePr>
        <p:xfrm>
          <a:off x="1595007" y="4499229"/>
          <a:ext cx="499966" cy="123800"/>
        </p:xfrm>
        <a:graphic>
          <a:graphicData uri="http://schemas.openxmlformats.org/drawingml/2006/table">
            <a:tbl>
              <a:tblPr firstRow="1" bandRow="1"/>
              <a:tblGrid>
                <a:gridCol w="499966">
                  <a:extLst>
                    <a:ext uri="{9D8B030D-6E8A-4147-A177-3AD203B41FA5}">
                      <a16:colId xmlns:a16="http://schemas.microsoft.com/office/drawing/2014/main" val="4281253438"/>
                    </a:ext>
                  </a:extLst>
                </a:gridCol>
              </a:tblGrid>
              <a:tr h="123800">
                <a:tc>
                  <a:txBody>
                    <a:bodyPr/>
                    <a:lstStyle/>
                    <a:p>
                      <a:pPr algn="ctr"/>
                      <a:r>
                        <a:rPr lang="en-AU" b="1" dirty="0"/>
                        <a:t>1km</a:t>
                      </a:r>
                    </a:p>
                  </a:txBody>
                  <a:tcPr marL="0" marR="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505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700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9ABB-5FBC-8A15-5F9A-01EB2729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Weather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C2FF4-5F0A-F1C6-25D0-E65EBF5AC1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AU" sz="2000"/>
              <a:t>Air temperature - </a:t>
            </a:r>
            <a:r>
              <a:rPr lang="en-US" sz="2000" b="0"/>
              <a:t>In Australia low temperatures could be from -10°C to 10°C depending on location and time of year. High temperatures might mean temperatures above 40°C.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AU" sz="2000"/>
              <a:t>Relative humidity - </a:t>
            </a:r>
            <a:r>
              <a:rPr lang="en-US" sz="2000" b="0"/>
              <a:t>High relative humidity means there is a large amount of moisture in the air. 100% humidity typically means it is raining. Low humidity means it is very dry.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2000"/>
              <a:t>Windspeed - </a:t>
            </a:r>
            <a:r>
              <a:rPr lang="en-US" sz="2000" b="0"/>
              <a:t>At low windspeeds you might hear rustling leaves or feel light breezes. At high windspeeds whole trees can shake and it may be difficult to walk.</a:t>
            </a:r>
            <a:endParaRPr lang="en-AU" sz="2000" b="0"/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AU" sz="2000" b="0" i="1"/>
              <a:t>How might each of these factors influence fire behaviour? 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AU" sz="2000" b="0" i="1"/>
              <a:t>Which factor do you think would have the greatest impact of the rate of spread of a fire?</a:t>
            </a:r>
          </a:p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63E75-F04B-BF74-A91E-A9D690B922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resolve.edu.au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48095-4975-8BE8-7A06-C15C1AB89B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AU" sz="1200">
                <a:solidFill>
                  <a:schemeClr val="bg2"/>
                </a:solidFill>
              </a:rPr>
              <a:t>(</a:t>
            </a:r>
            <a:fld id="{29D5CE74-914C-4689-99FC-1AEF49CE2B47}" type="slidenum">
              <a:rPr smtClean="0"/>
              <a:pPr/>
              <a:t>9</a:t>
            </a:fld>
            <a:r>
              <a:rPr sz="120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0551000"/>
      </p:ext>
    </p:extLst>
  </p:cSld>
  <p:clrMapOvr>
    <a:masterClrMapping/>
  </p:clrMapOvr>
</p:sld>
</file>

<file path=ppt/theme/theme1.xml><?xml version="1.0" encoding="utf-8"?>
<a:theme xmlns:a="http://schemas.openxmlformats.org/drawingml/2006/main" name="reSolve">
  <a:themeElements>
    <a:clrScheme name="AASE Resolve Colours">
      <a:dk1>
        <a:srgbClr val="000000"/>
      </a:dk1>
      <a:lt1>
        <a:sysClr val="window" lastClr="FFFFFF"/>
      </a:lt1>
      <a:dk2>
        <a:srgbClr val="000000"/>
      </a:dk2>
      <a:lt2>
        <a:srgbClr val="FC940B"/>
      </a:lt2>
      <a:accent1>
        <a:srgbClr val="FC940B"/>
      </a:accent1>
      <a:accent2>
        <a:srgbClr val="F5B841"/>
      </a:accent2>
      <a:accent3>
        <a:srgbClr val="DBD7D2"/>
      </a:accent3>
      <a:accent4>
        <a:srgbClr val="FFEFD5"/>
      </a:accent4>
      <a:accent5>
        <a:srgbClr val="DD3E00"/>
      </a:accent5>
      <a:accent6>
        <a:srgbClr val="FFAE76"/>
      </a:accent6>
      <a:hlink>
        <a:srgbClr val="FC940B"/>
      </a:hlink>
      <a:folHlink>
        <a:srgbClr val="DBD7D2"/>
      </a:folHlink>
    </a:clrScheme>
    <a:fontScheme name="AAS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83C6896F-28D8-4D7C-967E-DDDA3AE0D7E6}" vid="{EF47F3FA-6CB1-43A2-9506-4AB622D9E422}"/>
    </a:ext>
  </a:extLst>
</a:theme>
</file>

<file path=ppt/theme/theme2.xml><?xml version="1.0" encoding="utf-8"?>
<a:theme xmlns:a="http://schemas.openxmlformats.org/drawingml/2006/main" name="1_reSolve">
  <a:themeElements>
    <a:clrScheme name="AASE Resolve Colours">
      <a:dk1>
        <a:srgbClr val="000000"/>
      </a:dk1>
      <a:lt1>
        <a:sysClr val="window" lastClr="FFFFFF"/>
      </a:lt1>
      <a:dk2>
        <a:srgbClr val="000000"/>
      </a:dk2>
      <a:lt2>
        <a:srgbClr val="FC940B"/>
      </a:lt2>
      <a:accent1>
        <a:srgbClr val="FC940B"/>
      </a:accent1>
      <a:accent2>
        <a:srgbClr val="F5B841"/>
      </a:accent2>
      <a:accent3>
        <a:srgbClr val="DBD7D2"/>
      </a:accent3>
      <a:accent4>
        <a:srgbClr val="FFEFD5"/>
      </a:accent4>
      <a:accent5>
        <a:srgbClr val="DD3E00"/>
      </a:accent5>
      <a:accent6>
        <a:srgbClr val="FFAE76"/>
      </a:accent6>
      <a:hlink>
        <a:srgbClr val="FC940B"/>
      </a:hlink>
      <a:folHlink>
        <a:srgbClr val="DBD7D2"/>
      </a:folHlink>
    </a:clrScheme>
    <a:fontScheme name="AAS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6E6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_reSolve.potx" id="{4FE9F5A0-AF46-4ACA-AA17-9B17B1656F5F}" vid="{60293CA5-E9DB-4495-B25A-71448718E31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SolveApproach xmlns="72742c65-25f8-4182-b9d2-6eb58ec07966" xsi:nil="true"/>
    <_dlc_DocId xmlns="249bb05d-9f36-4797-baf9-70f03887c0e2">AASID-2102554853-2641888</_dlc_DocId>
    <TaxKeywordTaxHTField xmlns="249bb05d-9f36-4797-baf9-70f03887c0e2">
      <Terms xmlns="http://schemas.microsoft.com/office/infopath/2007/PartnerControls"/>
    </TaxKeywordTaxHTField>
    <Filetype xmlns="72742c65-25f8-4182-b9d2-6eb58ec07966" xsi:nil="true"/>
    <Thumb xmlns="72742c65-25f8-4182-b9d2-6eb58ec07966" xsi:nil="true"/>
    <Countryoforigin xmlns="72742c65-25f8-4182-b9d2-6eb58ec07966" xsi:nil="true"/>
    <Image xmlns="72742c65-25f8-4182-b9d2-6eb58ec07966" xsi:nil="true"/>
    <KeyTheme xmlns="72742c65-25f8-4182-b9d2-6eb58ec07966" xsi:nil="true"/>
    <_dlc_DocIdUrl xmlns="249bb05d-9f36-4797-baf9-70f03887c0e2">
      <Url>https://ausacademyofscience.sharepoint.com/_layouts/15/DocIdRedir.aspx?ID=AASID-2102554853-2641888</Url>
      <Description>AASID-2102554853-2641888</Description>
    </_dlc_DocIdUrl>
    <SharedWithUsers xmlns="249bb05d-9f36-4797-baf9-70f03887c0e2">
      <UserInfo>
        <DisplayName>Ruqiyah Patel</DisplayName>
        <AccountId>45</AccountId>
        <AccountType/>
      </UserInfo>
    </SharedWithUsers>
    <lcf76f155ced4ddcb4097134ff3c332f xmlns="72742c65-25f8-4182-b9d2-6eb58ec07966">
      <Terms xmlns="http://schemas.microsoft.com/office/infopath/2007/PartnerControls"/>
    </lcf76f155ced4ddcb4097134ff3c332f>
    <ResourceType xmlns="72742c65-25f8-4182-b9d2-6eb58ec07966" xsi:nil="true"/>
    <TaxCatchAll xmlns="249bb05d-9f36-4797-baf9-70f03887c0e2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F2DF799B4EDD418D115D512438A05B" ma:contentTypeVersion="25" ma:contentTypeDescription="Create a new document." ma:contentTypeScope="" ma:versionID="58b953cefe6ecfc7247dfb8f8c8a7561">
  <xsd:schema xmlns:xsd="http://www.w3.org/2001/XMLSchema" xmlns:xs="http://www.w3.org/2001/XMLSchema" xmlns:p="http://schemas.microsoft.com/office/2006/metadata/properties" xmlns:ns2="249bb05d-9f36-4797-baf9-70f03887c0e2" xmlns:ns3="72742c65-25f8-4182-b9d2-6eb58ec07966" targetNamespace="http://schemas.microsoft.com/office/2006/metadata/properties" ma:root="true" ma:fieldsID="94ffca5c587617d2732f1383f002e5e5" ns2:_="" ns3:_="">
    <xsd:import namespace="249bb05d-9f36-4797-baf9-70f03887c0e2"/>
    <xsd:import namespace="72742c65-25f8-4182-b9d2-6eb58ec07966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LengthInSeconds" minOccurs="0"/>
                <xsd:element ref="ns3:lcf76f155ced4ddcb4097134ff3c332f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Thumb" minOccurs="0"/>
                <xsd:element ref="ns3:MediaServiceSearchProperties" minOccurs="0"/>
                <xsd:element ref="ns3:ResourceType" minOccurs="0"/>
                <xsd:element ref="ns3:KeyTheme" minOccurs="0"/>
                <xsd:element ref="ns3:reSolveApproach" minOccurs="0"/>
                <xsd:element ref="ns3:Countryoforigin" minOccurs="0"/>
                <xsd:element ref="ns3:Filetype" minOccurs="0"/>
                <xsd:element ref="ns3:MediaServiceBillingMetadata" minOccurs="0"/>
                <xsd:element ref="ns3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bb05d-9f36-4797-baf9-70f03887c0e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5397e1ef-6145-448f-8584-0166883bf31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68cf63-bd21-49d1-b78b-56f137b96478}" ma:internalName="TaxCatchAll" ma:showField="CatchAllData" ma:web="249bb05d-9f36-4797-baf9-70f03887c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1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42c65-25f8-4182-b9d2-6eb58ec079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397e1ef-6145-448f-8584-0166883bf3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humb" ma:index="27" nillable="true" ma:displayName="Thumb" ma:format="Thumbnail" ma:internalName="Thumb">
      <xsd:simpleType>
        <xsd:restriction base="dms:Unknown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sourceType" ma:index="29" nillable="true" ma:displayName="Resource Type" ma:format="Dropdown" ma:internalName="ResourceType">
      <xsd:simpleType>
        <xsd:union memberTypes="dms:Text">
          <xsd:simpleType>
            <xsd:restriction base="dms:Choice">
              <xsd:enumeration value="Presentation"/>
              <xsd:enumeration value="Research"/>
              <xsd:enumeration value="Resource"/>
              <xsd:enumeration value="Template"/>
              <xsd:enumeration value="Abstract"/>
            </xsd:restriction>
          </xsd:simpleType>
        </xsd:union>
      </xsd:simpleType>
    </xsd:element>
    <xsd:element name="KeyTheme" ma:index="30" nillable="true" ma:displayName="Key Theme" ma:format="Dropdown" ma:internalName="KeyThem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ariation Theory"/>
                        <xsd:enumeration value="Learning Progressions"/>
                        <xsd:enumeration value="Professional Learning"/>
                        <xsd:enumeration value="Pedagogy"/>
                        <xsd:enumeration value="Representation"/>
                        <xsd:enumeration value="Secondary"/>
                        <xsd:enumeration value="Complexity Theory"/>
                        <xsd:enumeration value="Communities of Inquiry"/>
                        <xsd:enumeration value="Teacher Knowledg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reSolveApproach" ma:index="31" nillable="true" ma:displayName="reSolve Approach" ma:format="Dropdown" ma:internalName="reSolveApproach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Teacher"/>
                        <xsd:enumeration value="Tasks"/>
                        <xsd:enumeration value="Mathematics"/>
                        <xsd:enumeration value="Tools"/>
                        <xsd:enumeration value="Cultur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Countryoforigin" ma:index="32" nillable="true" ma:displayName="Country of origin" ma:format="Dropdown" ma:internalName="Countryoforigin">
      <xsd:simpleType>
        <xsd:restriction base="dms:Choice">
          <xsd:enumeration value="Australia"/>
          <xsd:enumeration value="International"/>
        </xsd:restriction>
      </xsd:simpleType>
    </xsd:element>
    <xsd:element name="Filetype" ma:index="33" nillable="true" ma:displayName="File type" ma:format="Thumbnail" ma:internalName="Filetype">
      <xsd:simpleType>
        <xsd:restriction base="dms:Unknown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  <xsd:element name="Image" ma:index="35" nillable="true" ma:displayName="Image" ma:format="Thumbnail" ma:internalName="Imag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CD5B86-5C6F-4555-A739-BD3B3B3CAD64}">
  <ds:schemaRefs>
    <ds:schemaRef ds:uri="http://www.w3.org/XML/1998/namespace"/>
    <ds:schemaRef ds:uri="249bb05d-9f36-4797-baf9-70f03887c0e2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72742c65-25f8-4182-b9d2-6eb58ec0796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68A503A-C531-414E-8D64-003A15639DE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B3F598E-9FD7-423E-8E2B-C033E7A5802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AD6E3CE-6297-43CC-BDAA-13B6445CBF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9bb05d-9f36-4797-baf9-70f03887c0e2"/>
    <ds:schemaRef ds:uri="72742c65-25f8-4182-b9d2-6eb58ec079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reSolve_PPT_Template</Template>
  <TotalTime>0</TotalTime>
  <Words>1142</Words>
  <Application>Microsoft Office PowerPoint</Application>
  <PresentationFormat>Widescreen</PresentationFormat>
  <Paragraphs>283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Brix Sans Bold</vt:lpstr>
      <vt:lpstr>Brix Sans Regular</vt:lpstr>
      <vt:lpstr>Calibri</vt:lpstr>
      <vt:lpstr>Symbol</vt:lpstr>
      <vt:lpstr>reSolve</vt:lpstr>
      <vt:lpstr>1_reSolve</vt:lpstr>
      <vt:lpstr>PowerPoint Presentation</vt:lpstr>
      <vt:lpstr>PROBLEM IN CONTEXT  Bushfire behaviour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 Simulations</vt:lpstr>
      <vt:lpstr>Weather conditions</vt:lpstr>
      <vt:lpstr>Weather conditions - TEMPERATURE</vt:lpstr>
      <vt:lpstr>Weather conditions - HUMIDITY</vt:lpstr>
      <vt:lpstr>Weather conditions - WIND</vt:lpstr>
      <vt:lpstr>High temperature, low humidity, high wind</vt:lpstr>
      <vt:lpstr>MATHEMATICAL PROBLEM  The influence of wind</vt:lpstr>
      <vt:lpstr>PowerPoint Presentation</vt:lpstr>
      <vt:lpstr>How weather factors influence fire</vt:lpstr>
      <vt:lpstr>Weather conditions - WIND</vt:lpstr>
      <vt:lpstr>PowerPoint Presentation</vt:lpstr>
      <vt:lpstr>MATHEMATICAL RESULT Rate of spread estimates</vt:lpstr>
      <vt:lpstr>PowerPoint Presentation</vt:lpstr>
      <vt:lpstr>PowerPoint Presentation</vt:lpstr>
      <vt:lpstr>Fire rate of spread for forests – Wind speed</vt:lpstr>
      <vt:lpstr>PowerPoint Presentation</vt:lpstr>
      <vt:lpstr>MATHEMATICAL RESULT The influence of topography</vt:lpstr>
      <vt:lpstr>PowerPoint Presentation</vt:lpstr>
      <vt:lpstr>PowerPoint Presentation</vt:lpstr>
      <vt:lpstr>Fire simulations</vt:lpstr>
      <vt:lpstr>How does topography influence rate of spread?</vt:lpstr>
      <vt:lpstr>Topography rule of thumb</vt:lpstr>
      <vt:lpstr>PowerPoint Presentation</vt:lpstr>
      <vt:lpstr>Fire rate of spread for forests</vt:lpstr>
      <vt:lpstr>RESULTS IN CONTEXT Evacuate!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2025-08-14T05:19:13Z</dcterms:created>
  <dcterms:modified xsi:type="dcterms:W3CDTF">2025-08-14T05:25:24Z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110d58ae-d734-4e73-ab43-ed6a2b21dc29</vt:lpwstr>
  </property>
  <property fmtid="{D5CDD505-2E9C-101B-9397-08002B2CF9AE}" pid="3" name="TaxKeyword">
    <vt:lpwstr/>
  </property>
  <property fmtid="{D5CDD505-2E9C-101B-9397-08002B2CF9AE}" pid="4" name="MediaServiceImageTags">
    <vt:lpwstr/>
  </property>
  <property fmtid="{D5CDD505-2E9C-101B-9397-08002B2CF9AE}" pid="5" name="ContentTypeId">
    <vt:lpwstr>0x010100A9F2DF799B4EDD418D115D512438A05B</vt:lpwstr>
  </property>
</Properties>
</file>