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omments/modernComment_14A_611AD0AE.xml" ContentType="application/vnd.ms-powerpoint.comment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omments/modernComment_13B_77498AD7.xml" ContentType="application/vnd.ms-powerpoint.comments+xml"/>
  <Override PartName="/ppt/authors.xml" ContentType="application/vnd.ms-powerpoint.author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713" r:id="rId2"/>
  </p:sldMasterIdLst>
  <p:notesMasterIdLst>
    <p:notesMasterId r:id="rId26"/>
  </p:notesMasterIdLst>
  <p:handoutMasterIdLst>
    <p:handoutMasterId r:id="rId27"/>
  </p:handoutMasterIdLst>
  <p:sldIdLst>
    <p:sldId id="287" r:id="rId3"/>
    <p:sldId id="310" r:id="rId4"/>
    <p:sldId id="309" r:id="rId5"/>
    <p:sldId id="299" r:id="rId6"/>
    <p:sldId id="323" r:id="rId7"/>
    <p:sldId id="306" r:id="rId8"/>
    <p:sldId id="330" r:id="rId9"/>
    <p:sldId id="324" r:id="rId10"/>
    <p:sldId id="325" r:id="rId11"/>
    <p:sldId id="312" r:id="rId12"/>
    <p:sldId id="332" r:id="rId13"/>
    <p:sldId id="331" r:id="rId14"/>
    <p:sldId id="326" r:id="rId15"/>
    <p:sldId id="327" r:id="rId16"/>
    <p:sldId id="333" r:id="rId17"/>
    <p:sldId id="315" r:id="rId18"/>
    <p:sldId id="316" r:id="rId19"/>
    <p:sldId id="328" r:id="rId20"/>
    <p:sldId id="329" r:id="rId21"/>
    <p:sldId id="334" r:id="rId22"/>
    <p:sldId id="337" r:id="rId23"/>
    <p:sldId id="321" r:id="rId24"/>
    <p:sldId id="336" r:id="rId25"/>
  </p:sldIdLst>
  <p:sldSz cx="12192000" cy="6858000"/>
  <p:notesSz cx="6858000" cy="9144000"/>
  <p:defaultTextStyle>
    <a:defPPr>
      <a:defRPr lang="en-US"/>
    </a:defPPr>
    <a:lvl1pPr marL="0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1pPr>
    <a:lvl2pPr marL="609448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2pPr>
    <a:lvl3pPr marL="1218895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3pPr>
    <a:lvl4pPr marL="1828343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4pPr>
    <a:lvl5pPr marL="2437790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5pPr>
    <a:lvl6pPr marL="3047238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6pPr>
    <a:lvl7pPr marL="3656686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7pPr>
    <a:lvl8pPr marL="4266133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8pPr>
    <a:lvl9pPr marL="4875581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Right Click for Option" id="{4FDA67CD-A15C-4C29-8948-D1BF91269A83}">
          <p14:sldIdLst>
            <p14:sldId id="287"/>
            <p14:sldId id="310"/>
            <p14:sldId id="309"/>
            <p14:sldId id="299"/>
            <p14:sldId id="323"/>
            <p14:sldId id="306"/>
            <p14:sldId id="330"/>
            <p14:sldId id="324"/>
            <p14:sldId id="325"/>
            <p14:sldId id="312"/>
            <p14:sldId id="332"/>
            <p14:sldId id="331"/>
            <p14:sldId id="326"/>
            <p14:sldId id="327"/>
            <p14:sldId id="333"/>
            <p14:sldId id="315"/>
            <p14:sldId id="316"/>
            <p14:sldId id="328"/>
            <p14:sldId id="329"/>
            <p14:sldId id="334"/>
            <p14:sldId id="337"/>
            <p14:sldId id="321"/>
            <p14:sldId id="33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601" userDrawn="1">
          <p15:clr>
            <a:srgbClr val="A4A3A4"/>
          </p15:clr>
        </p15:guide>
        <p15:guide id="2" orient="horz" pos="4048" userDrawn="1">
          <p15:clr>
            <a:srgbClr val="A4A3A4"/>
          </p15:clr>
        </p15:guide>
        <p15:guide id="3" orient="horz" pos="1009" userDrawn="1">
          <p15:clr>
            <a:srgbClr val="A4A3A4"/>
          </p15:clr>
        </p15:guide>
        <p15:guide id="4" orient="horz" pos="3748" userDrawn="1">
          <p15:clr>
            <a:srgbClr val="A4A3A4"/>
          </p15:clr>
        </p15:guide>
        <p15:guide id="5" pos="7493" userDrawn="1">
          <p15:clr>
            <a:srgbClr val="A4A3A4"/>
          </p15:clr>
        </p15:guide>
        <p15:guide id="6" pos="6448" userDrawn="1">
          <p15:clr>
            <a:srgbClr val="A4A3A4"/>
          </p15:clr>
        </p15:guide>
        <p15:guide id="7" pos="18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940B"/>
    <a:srgbClr val="B5B3A7"/>
    <a:srgbClr val="EEEEED"/>
    <a:srgbClr val="FFE9CC"/>
    <a:srgbClr val="DEF1CC"/>
    <a:srgbClr val="E2E2E2"/>
    <a:srgbClr val="4F4C37"/>
    <a:srgbClr val="1E497D"/>
    <a:srgbClr val="8F999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2F5BCA-8B7B-4203-BE96-BEAA2F03E75A}" v="9" dt="2026-01-15T23:45:40.926"/>
    <p1510:client id="{9EE5D04C-7E2C-45CC-9879-598D216C7B28}" v="7" dt="2026-01-16T00:04:38.111"/>
  </p1510:revLst>
</p1510:revInfo>
</file>

<file path=ppt/tableStyles.xml><?xml version="1.0" encoding="utf-8"?>
<a:tblStyleLst xmlns:a="http://schemas.openxmlformats.org/drawingml/2006/main" def="{A186E7CC-E9CA-4A81-9595-9A8B10420DC1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601"/>
        <p:guide orient="horz" pos="4048"/>
        <p:guide orient="horz" pos="1009"/>
        <p:guide orient="horz" pos="3748"/>
        <p:guide pos="7493"/>
        <p:guide pos="6448"/>
        <p:guide pos="185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34" Type="http://schemas.microsoft.com/office/2018/10/relationships/authors" Target="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microsoft.com/office/2015/10/relationships/revisionInfo" Target="revisionInfo.xml"/><Relationship Id="rId38" Type="http://schemas.openxmlformats.org/officeDocument/2006/relationships/customXml" Target="../customXml/item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37" Type="http://schemas.openxmlformats.org/officeDocument/2006/relationships/customXml" Target="../customXml/item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commentAuthors" Target="commentAuthors.xml"/><Relationship Id="rId36" Type="http://schemas.openxmlformats.org/officeDocument/2006/relationships/customXml" Target="../customXml/item2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Relationship Id="rId35" Type="http://schemas.openxmlformats.org/officeDocument/2006/relationships/customXml" Target="../customXml/item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ausacademyofscience.sharepoint.com/Shared%20Documents/Education/Education%20Sharepoint/Mathematics/5.%20Teaching%20Sequences/Secondary%20Teaching%20Sequences/2.%20Year%208/Gather%20Files/Screentime_Footprint_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ausacademyofscience.sharepoint.com/Shared%20Documents/Education/Education%20Sharepoint/Mathematics/5.%20Teaching%20Sequences/Secondary%20Teaching%20Sequences/2.%20Year%208/Gather%20Files/Screentime_Footprint_Dat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ausacademyofscience.sharepoint.com/Shared%20Documents/Education/Education%20Sharepoint/Mathematics/5.%20Teaching%20Sequences/Secondary%20Teaching%20Sequences/2.%20Year%208/Gather%20Files/Screentime_Footprint_Dat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Carbon emissions by country in 2024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'Comparing Footprints'!$C$3</c:f>
              <c:strCache>
                <c:ptCount val="1"/>
                <c:pt idx="0">
                  <c:v>Carbon Emissions in 2024
('00,000,000 tonnes)</c:v>
                </c:pt>
              </c:strCache>
            </c:strRef>
          </c:tx>
          <c:spPr>
            <a:solidFill>
              <a:srgbClr val="FC940B"/>
            </a:solidFill>
            <a:ln>
              <a:noFill/>
            </a:ln>
            <a:effectLst/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'Comparing Footprints'!$B$4:$B$15</c:f>
              <c:strCache>
                <c:ptCount val="12"/>
                <c:pt idx="0">
                  <c:v>China</c:v>
                </c:pt>
                <c:pt idx="1">
                  <c:v>United States</c:v>
                </c:pt>
                <c:pt idx="2">
                  <c:v>India</c:v>
                </c:pt>
                <c:pt idx="3">
                  <c:v>Russia</c:v>
                </c:pt>
                <c:pt idx="4">
                  <c:v>Japan</c:v>
                </c:pt>
                <c:pt idx="5">
                  <c:v>Iran</c:v>
                </c:pt>
                <c:pt idx="6">
                  <c:v>Indonesia</c:v>
                </c:pt>
                <c:pt idx="7">
                  <c:v>Saudi Arabia</c:v>
                </c:pt>
                <c:pt idx="8">
                  <c:v>South Korea</c:v>
                </c:pt>
                <c:pt idx="9">
                  <c:v>Germany</c:v>
                </c:pt>
                <c:pt idx="10">
                  <c:v>Canada</c:v>
                </c:pt>
                <c:pt idx="11">
                  <c:v>Australia</c:v>
                </c:pt>
              </c:strCache>
            </c:strRef>
          </c:cat>
          <c:val>
            <c:numRef>
              <c:f>'Comparing Footprints'!$C$4:$C$15</c:f>
              <c:numCache>
                <c:formatCode>General</c:formatCode>
                <c:ptCount val="12"/>
                <c:pt idx="0">
                  <c:v>131.19999999999999</c:v>
                </c:pt>
                <c:pt idx="1">
                  <c:v>46.3</c:v>
                </c:pt>
                <c:pt idx="2">
                  <c:v>31.5</c:v>
                </c:pt>
                <c:pt idx="3">
                  <c:v>20</c:v>
                </c:pt>
                <c:pt idx="4">
                  <c:v>9.6999999999999993</c:v>
                </c:pt>
                <c:pt idx="5">
                  <c:v>8.3000000000000007</c:v>
                </c:pt>
                <c:pt idx="6">
                  <c:v>8.1</c:v>
                </c:pt>
                <c:pt idx="7">
                  <c:v>6.5</c:v>
                </c:pt>
                <c:pt idx="8">
                  <c:v>5.9</c:v>
                </c:pt>
                <c:pt idx="9">
                  <c:v>5.8</c:v>
                </c:pt>
                <c:pt idx="10">
                  <c:v>5.8</c:v>
                </c:pt>
                <c:pt idx="11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E3-43DF-A2B5-BADC48A5365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06580368"/>
        <c:axId val="1306579408"/>
      </c:barChart>
      <c:catAx>
        <c:axId val="13065803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 b="1"/>
                  <a:t>Country</a:t>
                </a:r>
              </a:p>
            </c:rich>
          </c:tx>
          <c:layout>
            <c:manualLayout>
              <c:xMode val="edge"/>
              <c:yMode val="edge"/>
              <c:x val="0.49735993300546527"/>
              <c:y val="0.9474546855949548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6579408"/>
        <c:crosses val="autoZero"/>
        <c:auto val="1"/>
        <c:lblAlgn val="ctr"/>
        <c:lblOffset val="100"/>
        <c:noMultiLvlLbl val="0"/>
      </c:catAx>
      <c:valAx>
        <c:axId val="1306579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 b="1"/>
                  <a:t>Carbon</a:t>
                </a:r>
                <a:r>
                  <a:rPr lang="en-AU" b="1" baseline="0"/>
                  <a:t> emissions ('00,000,000 tonnes)</a:t>
                </a:r>
                <a:endParaRPr lang="en-AU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A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6580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Carbon emissions by country in 2024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'Comparing Footprints'!$C$3</c:f>
              <c:strCache>
                <c:ptCount val="1"/>
                <c:pt idx="0">
                  <c:v>Carbon Emissions in 2024
('00,000,000 tonnes)</c:v>
                </c:pt>
              </c:strCache>
            </c:strRef>
          </c:tx>
          <c:spPr>
            <a:solidFill>
              <a:srgbClr val="FC940B"/>
            </a:solidFill>
            <a:ln>
              <a:noFill/>
            </a:ln>
            <a:effectLst/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'Comparing Footprints'!$B$4:$B$15</c:f>
              <c:strCache>
                <c:ptCount val="12"/>
                <c:pt idx="0">
                  <c:v>China</c:v>
                </c:pt>
                <c:pt idx="1">
                  <c:v>United States</c:v>
                </c:pt>
                <c:pt idx="2">
                  <c:v>India</c:v>
                </c:pt>
                <c:pt idx="3">
                  <c:v>Russia</c:v>
                </c:pt>
                <c:pt idx="4">
                  <c:v>Japan</c:v>
                </c:pt>
                <c:pt idx="5">
                  <c:v>Iran</c:v>
                </c:pt>
                <c:pt idx="6">
                  <c:v>Indonesia</c:v>
                </c:pt>
                <c:pt idx="7">
                  <c:v>Saudi Arabia</c:v>
                </c:pt>
                <c:pt idx="8">
                  <c:v>South Korea</c:v>
                </c:pt>
                <c:pt idx="9">
                  <c:v>Germany</c:v>
                </c:pt>
                <c:pt idx="10">
                  <c:v>Canada</c:v>
                </c:pt>
                <c:pt idx="11">
                  <c:v>Australia</c:v>
                </c:pt>
              </c:strCache>
            </c:strRef>
          </c:cat>
          <c:val>
            <c:numRef>
              <c:f>'Comparing Footprints'!$C$4:$C$15</c:f>
              <c:numCache>
                <c:formatCode>General</c:formatCode>
                <c:ptCount val="12"/>
                <c:pt idx="0">
                  <c:v>131.19999999999999</c:v>
                </c:pt>
                <c:pt idx="1">
                  <c:v>46.3</c:v>
                </c:pt>
                <c:pt idx="2">
                  <c:v>31.5</c:v>
                </c:pt>
                <c:pt idx="3">
                  <c:v>20</c:v>
                </c:pt>
                <c:pt idx="4">
                  <c:v>9.6999999999999993</c:v>
                </c:pt>
                <c:pt idx="5">
                  <c:v>8.3000000000000007</c:v>
                </c:pt>
                <c:pt idx="6">
                  <c:v>8.1</c:v>
                </c:pt>
                <c:pt idx="7">
                  <c:v>6.5</c:v>
                </c:pt>
                <c:pt idx="8">
                  <c:v>5.9</c:v>
                </c:pt>
                <c:pt idx="9">
                  <c:v>5.8</c:v>
                </c:pt>
                <c:pt idx="10">
                  <c:v>5.8</c:v>
                </c:pt>
                <c:pt idx="11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E3-43DF-A2B5-BADC48A5365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06580368"/>
        <c:axId val="1306579408"/>
      </c:barChart>
      <c:catAx>
        <c:axId val="13065803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 b="1"/>
                  <a:t>Country</a:t>
                </a:r>
              </a:p>
            </c:rich>
          </c:tx>
          <c:layout>
            <c:manualLayout>
              <c:xMode val="edge"/>
              <c:yMode val="edge"/>
              <c:x val="0.49735993300546527"/>
              <c:y val="0.9474546855949548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6579408"/>
        <c:crosses val="autoZero"/>
        <c:auto val="1"/>
        <c:lblAlgn val="ctr"/>
        <c:lblOffset val="100"/>
        <c:noMultiLvlLbl val="0"/>
      </c:catAx>
      <c:valAx>
        <c:axId val="1306579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 b="1"/>
                  <a:t>Carbon</a:t>
                </a:r>
                <a:r>
                  <a:rPr lang="en-AU" b="1" baseline="0"/>
                  <a:t> emissions ('00,000,000 tonnes)</a:t>
                </a:r>
                <a:endParaRPr lang="en-AU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A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6580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Population estimate for countries in 2024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'Comparing Footprints'!$D$3</c:f>
              <c:strCache>
                <c:ptCount val="1"/>
                <c:pt idx="0">
                  <c:v>Population estimate for 2024
('00,000,000 people)</c:v>
                </c:pt>
              </c:strCache>
            </c:strRef>
          </c:tx>
          <c:spPr>
            <a:solidFill>
              <a:srgbClr val="FC940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'Comparing Footprints'!$B$4:$B$15</c:f>
              <c:strCache>
                <c:ptCount val="12"/>
                <c:pt idx="0">
                  <c:v>China</c:v>
                </c:pt>
                <c:pt idx="1">
                  <c:v>United States</c:v>
                </c:pt>
                <c:pt idx="2">
                  <c:v>India</c:v>
                </c:pt>
                <c:pt idx="3">
                  <c:v>Russia</c:v>
                </c:pt>
                <c:pt idx="4">
                  <c:v>Japan</c:v>
                </c:pt>
                <c:pt idx="5">
                  <c:v>Iran</c:v>
                </c:pt>
                <c:pt idx="6">
                  <c:v>Indonesia</c:v>
                </c:pt>
                <c:pt idx="7">
                  <c:v>Saudi Arabia</c:v>
                </c:pt>
                <c:pt idx="8">
                  <c:v>South Korea</c:v>
                </c:pt>
                <c:pt idx="9">
                  <c:v>Germany</c:v>
                </c:pt>
                <c:pt idx="10">
                  <c:v>Canada</c:v>
                </c:pt>
                <c:pt idx="11">
                  <c:v>Australia</c:v>
                </c:pt>
              </c:strCache>
            </c:strRef>
          </c:cat>
          <c:val>
            <c:numRef>
              <c:f>'Comparing Footprints'!$D$4:$D$15</c:f>
              <c:numCache>
                <c:formatCode>General</c:formatCode>
                <c:ptCount val="12"/>
                <c:pt idx="0">
                  <c:v>14.2</c:v>
                </c:pt>
                <c:pt idx="1">
                  <c:v>3.45</c:v>
                </c:pt>
                <c:pt idx="2">
                  <c:v>14.5</c:v>
                </c:pt>
                <c:pt idx="3">
                  <c:v>1.44</c:v>
                </c:pt>
                <c:pt idx="4">
                  <c:v>1.24</c:v>
                </c:pt>
                <c:pt idx="5">
                  <c:v>0.92</c:v>
                </c:pt>
                <c:pt idx="6">
                  <c:v>2.83</c:v>
                </c:pt>
                <c:pt idx="7">
                  <c:v>0.34</c:v>
                </c:pt>
                <c:pt idx="8">
                  <c:v>0.52</c:v>
                </c:pt>
                <c:pt idx="9">
                  <c:v>0.85</c:v>
                </c:pt>
                <c:pt idx="10">
                  <c:v>0.4</c:v>
                </c:pt>
                <c:pt idx="11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FC-436E-9A9E-BAF8245C6AD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40535087"/>
        <c:axId val="1540535567"/>
      </c:barChart>
      <c:catAx>
        <c:axId val="154053508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 b="1"/>
                  <a:t>Country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0535567"/>
        <c:crosses val="autoZero"/>
        <c:auto val="1"/>
        <c:lblAlgn val="ctr"/>
        <c:lblOffset val="100"/>
        <c:noMultiLvlLbl val="0"/>
      </c:catAx>
      <c:valAx>
        <c:axId val="15405355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 b="1"/>
                  <a:t>Population</a:t>
                </a:r>
                <a:r>
                  <a:rPr lang="en-AU" b="1" baseline="0"/>
                  <a:t> estimate (</a:t>
                </a:r>
                <a:r>
                  <a:rPr lang="en-AU" sz="800" b="1" i="0" u="none" strike="noStrike" kern="1200" baseline="0">
                    <a:solidFill>
                      <a:srgbClr val="000000">
                        <a:lumMod val="65000"/>
                        <a:lumOff val="35000"/>
                      </a:srgbClr>
                    </a:solidFill>
                  </a:rPr>
                  <a:t>'</a:t>
                </a:r>
                <a:r>
                  <a:rPr lang="en-AU" b="1" baseline="0"/>
                  <a:t>00,000,000 people)</a:t>
                </a:r>
                <a:endParaRPr lang="en-AU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A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0535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13B_77498AD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15CF7D1-7563-4141-AAAD-E6D0558394B5}" authorId="{00000000-0000-0000-0000-000000000000}" status="resolved" created="2025-11-14T01:20:43.704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001308375" sldId="315"/>
      <ac:graphicFrameMk id="6" creationId="{2D67953D-95FD-5802-413E-1C91BA78DDF0}"/>
      <ac:tblMk/>
      <ac:tcMk rowId="36527721" colId="2379355483"/>
      <ac:txMk cp="0" len="10">
        <ac:context len="11" hash="985253806"/>
      </ac:txMk>
    </ac:txMkLst>
    <p188:pos x="6603434" y="199701"/>
    <p188:replyLst>
      <p188:reply id="{4F39EAFF-8140-4DA8-B166-84A8BD7B1734}" authorId="{00000000-0000-0000-0000-000000000000}" created="2025-11-14T01:21:23.425">
        <p188:txBody>
          <a:bodyPr/>
          <a:lstStyle/>
          <a:p>
            <a:r>
              <a:rPr lang="en-AU"/>
              <a:t>Have made same change to student sheet</a:t>
            </a:r>
          </a:p>
        </p188:txBody>
      </p188:reply>
    </p188:replyLst>
    <p188:txBody>
      <a:bodyPr/>
      <a:lstStyle/>
      <a:p>
        <a:r>
          <a:rPr lang="en-AU"/>
          <a:t>[Mention was removed] Note that I added this as a table in the heading which I think is clearer</a:t>
        </a:r>
      </a:p>
    </p188:txBody>
    <p188:extLst>
      <p:ext xmlns:p="http://schemas.openxmlformats.org/presentationml/2006/main" uri="{5BB2D875-25FF-4072-B9AC-8F64D62656EB}">
        <p228:taskDetails xmlns:p228="http://schemas.microsoft.com/office/powerpoint/2022/08/main">
          <p228:history/>
        </p228:taskDetails>
      </p:ext>
    </p188:extLst>
  </p188:cm>
</p188:cmLst>
</file>

<file path=ppt/comments/modernComment_14A_611AD0AE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BC4C082-A137-4D01-BDA8-D86D9F142BEF}" authorId="{00000000-0000-0000-0000-000000000000}" status="resolved" created="2025-12-09T04:41:43.561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629147310" sldId="330"/>
      <ac:spMk id="8" creationId="{A88CC444-A732-A512-7E60-C3EF249AD916}"/>
    </ac:deMkLst>
    <p188:replyLst>
      <p188:reply id="{25A83E7A-1833-4615-937E-5CA772AE9D9A}" authorId="{00000000-0000-0000-0000-000000000000}" created="2025-12-18T21:53:44.433">
        <p188:txBody>
          <a:bodyPr/>
          <a:lstStyle/>
          <a:p>
            <a:r>
              <a:rPr lang="en-AU"/>
              <a:t>💗</a:t>
            </a:r>
          </a:p>
        </p188:txBody>
      </p188:reply>
    </p188:replyLst>
    <p188:txBody>
      <a:bodyPr/>
      <a:lstStyle/>
      <a:p>
        <a:r>
          <a:rPr lang="en-AU"/>
          <a:t>[Mention was removed] Thank you for your work here on finding sources - these are SO much better!!!!!!!!!!!!!!!!!!!!!!!!!</a:t>
        </a:r>
      </a:p>
    </p188:txBody>
    <p188:extLst>
      <p:ext xmlns:p="http://schemas.openxmlformats.org/presentationml/2006/main" uri="{5BB2D875-25FF-4072-B9AC-8F64D62656EB}">
        <p228:taskDetails xmlns:p228="http://schemas.microsoft.com/office/powerpoint/2022/08/main">
          <p228:history/>
        </p228:taskDetails>
      </p:ext>
    </p188:extLst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7200"/>
          </a:xfrm>
          <a:prstGeom prst="rect">
            <a:avLst/>
          </a:prstGeom>
        </p:spPr>
        <p:txBody>
          <a:bodyPr vert="horz" lIns="72000" tIns="72000" rIns="72000" bIns="72000" rtlCol="0" anchor="t" anchorCtr="0"/>
          <a:lstStyle/>
          <a:p>
            <a:endParaRPr lang="en-AU" sz="1000"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72000" tIns="72000" rIns="72000" bIns="72000" rtlCol="0"/>
          <a:lstStyle>
            <a:lvl1pPr algn="r">
              <a:defRPr sz="1200"/>
            </a:lvl1pPr>
          </a:lstStyle>
          <a:p>
            <a:fld id="{4E50C307-5AD1-4F8C-91A0-1FC7219EFB34}" type="datetimeFigureOut">
              <a:rPr lang="en-AU" sz="1000" smtClean="0">
                <a:cs typeface="Arial" pitchFamily="34" charset="0"/>
              </a:rPr>
              <a:t>15/01/2026</a:t>
            </a:fld>
            <a:endParaRPr lang="en-AU" sz="1000"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72000" tIns="72000" rIns="72000" bIns="72000" rtlCol="0" anchor="b"/>
          <a:lstStyle>
            <a:lvl1pPr algn="l">
              <a:defRPr sz="1200"/>
            </a:lvl1pPr>
          </a:lstStyle>
          <a:p>
            <a:endParaRPr lang="en-AU" sz="1000"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69261" y="8685213"/>
            <a:ext cx="1087153" cy="457200"/>
          </a:xfrm>
          <a:prstGeom prst="rect">
            <a:avLst/>
          </a:prstGeom>
        </p:spPr>
        <p:txBody>
          <a:bodyPr vert="horz" lIns="0" tIns="36000" rIns="91440" bIns="36000" rtlCol="0" anchor="b"/>
          <a:lstStyle>
            <a:lvl1pPr algn="r">
              <a:defRPr sz="1200"/>
            </a:lvl1pPr>
          </a:lstStyle>
          <a:p>
            <a:fld id="{AF84CFB5-B6E9-4915-957C-05CFA717E28F}" type="slidenum">
              <a:rPr lang="en-AU" sz="1000" smtClean="0">
                <a:cs typeface="Arial" pitchFamily="34" charset="0"/>
              </a:rPr>
              <a:t>‹#›</a:t>
            </a:fld>
            <a:endParaRPr lang="en-AU" sz="100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290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76200" y="76200"/>
            <a:ext cx="5017985" cy="381000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1200">
                <a:latin typeface="+mn-lt"/>
              </a:defRPr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98770" y="64770"/>
            <a:ext cx="1417320" cy="381000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1200">
                <a:latin typeface="+mn-lt"/>
              </a:defRPr>
            </a:lvl1pPr>
          </a:lstStyle>
          <a:p>
            <a:fld id="{9BB1C32A-CF46-409D-8B8D-587A7E3A4DCC}" type="datetimeFigureOut">
              <a:rPr lang="en-AU" smtClean="0"/>
              <a:pPr/>
              <a:t>15/01/2026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46063" y="542925"/>
            <a:ext cx="7342188" cy="4130675"/>
          </a:xfrm>
          <a:prstGeom prst="rect">
            <a:avLst/>
          </a:prstGeom>
          <a:noFill/>
          <a:ln w="3175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2264" y="4977044"/>
            <a:ext cx="5505891" cy="348115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marL="0" lvl="1"/>
            <a:r>
              <a:rPr lang="en-AU" noProof="0"/>
              <a:t>Second level</a:t>
            </a:r>
          </a:p>
          <a:p>
            <a:pPr marL="144000" lvl="2" indent="-144000">
              <a:buFont typeface="Arial" pitchFamily="34" charset="0"/>
              <a:buChar char="•"/>
            </a:pPr>
            <a:r>
              <a:rPr lang="en-AU" noProof="0"/>
              <a:t>Third level</a:t>
            </a:r>
          </a:p>
          <a:p>
            <a:pPr marL="288000" lvl="3" indent="-144000">
              <a:buFont typeface="Arial" pitchFamily="34" charset="0"/>
              <a:buChar char="•"/>
            </a:pPr>
            <a:r>
              <a:rPr lang="en-AU" noProof="0"/>
              <a:t>Fourth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76200" y="8685213"/>
            <a:ext cx="4800600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+mn-lt"/>
                <a:cs typeface="Arial" pitchFamily="34" charset="0"/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855969" y="8685213"/>
            <a:ext cx="989013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n-lt"/>
              </a:defRPr>
            </a:lvl1pPr>
          </a:lstStyle>
          <a:p>
            <a:fld id="{D5A593CC-2149-4E6C-BC3C-0044C280ECB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2576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895" rtl="0" eaLnBrk="1" latinLnBrk="0" hangingPunct="1">
      <a:defRPr lang="en-US" sz="1600" b="1" kern="1200" dirty="0" smtClean="0">
        <a:solidFill>
          <a:schemeClr val="tx1"/>
        </a:solidFill>
        <a:latin typeface="+mn-lt"/>
        <a:ea typeface="+mn-ea"/>
        <a:cs typeface="Arial" pitchFamily="34" charset="0"/>
      </a:defRPr>
    </a:lvl1pPr>
    <a:lvl2pPr marL="609448" algn="l" defTabSz="1218895" rtl="0" eaLnBrk="1" latinLnBrk="0" hangingPunct="1">
      <a:defRPr lang="en-US" sz="1600" kern="1200" dirty="0" smtClean="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218895" algn="l" defTabSz="1218895" rtl="0" eaLnBrk="1" latinLnBrk="0" hangingPunct="1">
      <a:defRPr lang="en-US" sz="1600" kern="1200" dirty="0" smtClean="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828343" algn="l" defTabSz="1218895" rtl="0" eaLnBrk="1" latinLnBrk="0" hangingPunct="1">
      <a:defRPr lang="en-US" sz="1600" kern="1200" dirty="0" smtClean="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437790" algn="l" defTabSz="1218895" rtl="0" eaLnBrk="1" latinLnBrk="0" hangingPunct="1">
      <a:defRPr lang="en-AU" sz="1600" kern="1200" baseline="0" dirty="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3047238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686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133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581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A593CC-2149-4E6C-BC3C-0044C280ECB2}" type="slidenum">
              <a:rPr lang="en-AU" smtClean="0"/>
              <a:pPr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60742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sv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sv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sv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6523E1F-2C07-9BFE-E12B-785BEA27CBA7}"/>
              </a:ext>
            </a:extLst>
          </p:cNvPr>
          <p:cNvSpPr/>
          <p:nvPr userDrawn="1"/>
        </p:nvSpPr>
        <p:spPr>
          <a:xfrm>
            <a:off x="1" y="5724255"/>
            <a:ext cx="12191999" cy="1133745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F22226-8112-B345-8400-2663AF95AA30}"/>
              </a:ext>
            </a:extLst>
          </p:cNvPr>
          <p:cNvSpPr/>
          <p:nvPr userDrawn="1"/>
        </p:nvSpPr>
        <p:spPr>
          <a:xfrm>
            <a:off x="1" y="1628800"/>
            <a:ext cx="12191999" cy="4095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753925"/>
            <a:ext cx="8955384" cy="742940"/>
          </a:xfrm>
        </p:spPr>
        <p:txBody>
          <a:bodyPr/>
          <a:lstStyle>
            <a:lvl1pPr>
              <a:lnSpc>
                <a:spcPts val="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851623C-3CAA-6B21-12BC-B4C629FFFA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6021" y="3609020"/>
            <a:ext cx="8955384" cy="2115105"/>
          </a:xfrm>
        </p:spPr>
        <p:txBody>
          <a:bodyPr/>
          <a:lstStyle>
            <a:lvl1pPr>
              <a:lnSpc>
                <a:spcPts val="3600"/>
              </a:lnSpc>
              <a:spcAft>
                <a:spcPts val="0"/>
              </a:spcAft>
              <a:defRPr sz="3600" b="1">
                <a:solidFill>
                  <a:schemeClr val="bg1"/>
                </a:solidFill>
              </a:defRPr>
            </a:lvl1pPr>
            <a:lvl2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2pPr>
            <a:lvl3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3pPr>
            <a:lvl4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4pPr>
            <a:lvl5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5pPr>
            <a:lvl6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6pPr>
            <a:lvl7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7pPr>
            <a:lvl8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8pPr>
            <a:lvl9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4" y="44915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4A99148-3C20-3C25-7758-74B9D7C026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F3D0BC25-56EB-DAB4-0EC0-05078E3D2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  <p:pic>
        <p:nvPicPr>
          <p:cNvPr id="7" name="Graphic 3">
            <a:extLst>
              <a:ext uri="{FF2B5EF4-FFF2-40B4-BE49-F238E27FC236}">
                <a16:creationId xmlns:a16="http://schemas.microsoft.com/office/drawing/2014/main" id="{EEDEFEFB-2C29-0CD5-CC75-45028BC8F81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936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AU" noProof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6971249" cy="3852000"/>
          </a:xfrm>
        </p:spPr>
        <p:txBody>
          <a:bodyPr numCol="2" spcCol="468000"/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E8D9A4BC-2BB1-B4C9-433F-54495B68C2E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164945" y="1692000"/>
            <a:ext cx="324139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/>
              <a:t>Click icon to insert Picture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B2EC4D4-6736-94F1-CB7B-EF955DEDD44E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04BE50-7303-0570-F651-0B594EE61D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985527" y="6264315"/>
            <a:ext cx="4220946" cy="310740"/>
          </a:xfrm>
        </p:spPr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4736CE7-A4CA-F851-9E4B-0268F6BE785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0686511" y="6259585"/>
            <a:ext cx="719824" cy="310740"/>
          </a:xfrm>
        </p:spPr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60902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AU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EC2DFFF-BC30-7588-CBE4-CEA369C56BF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89935" y="1692000"/>
            <a:ext cx="106164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/>
              <a:t>Click icon to insert Picture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1D7A9-DFD9-E529-87FA-1C22B34E466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5C08D-0CE6-7222-C6B8-13D7E56C5A3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FAE1D76-1E3E-5A7E-9259-734BFE6090F4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3623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AU" noProof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5047200" cy="3852000"/>
          </a:xfrm>
        </p:spPr>
        <p:txBody>
          <a:bodyPr/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  <a:p>
            <a:pPr lvl="0"/>
            <a:endParaRPr lang="en-AU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1D7A9-DFD9-E529-87FA-1C22B34E466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5C08D-0CE6-7222-C6B8-13D7E56C5A3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FAE1D76-1E3E-5A7E-9259-734BFE6090F4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5">
            <a:extLst>
              <a:ext uri="{FF2B5EF4-FFF2-40B4-BE49-F238E27FC236}">
                <a16:creationId xmlns:a16="http://schemas.microsoft.com/office/drawing/2014/main" id="{FA98472D-486B-498A-D50E-32AF601538C0}"/>
              </a:ext>
            </a:extLst>
          </p:cNvPr>
          <p:cNvSpPr>
            <a:spLocks noGrp="1"/>
          </p:cNvSpPr>
          <p:nvPr>
            <p:ph type="tbl" sz="quarter" idx="18" hasCustomPrompt="1"/>
          </p:nvPr>
        </p:nvSpPr>
        <p:spPr>
          <a:xfrm>
            <a:off x="6359135" y="1692000"/>
            <a:ext cx="50472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/>
              <a:t>Click icon to insert Table</a:t>
            </a:r>
          </a:p>
        </p:txBody>
      </p:sp>
    </p:spTree>
    <p:extLst>
      <p:ext uri="{BB962C8B-B14F-4D97-AF65-F5344CB8AC3E}">
        <p14:creationId xmlns:p14="http://schemas.microsoft.com/office/powerpoint/2010/main" val="3481766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935" y="711261"/>
            <a:ext cx="10616400" cy="531544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AU" noProof="0"/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FB527207-12DA-E260-FE1E-B7DFF6F16B9E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789935" y="1692000"/>
            <a:ext cx="106164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/>
              <a:t>Click icon to insert Table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EEACDEE-B324-0328-C538-D18B0F3CFFC9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7197612C-6EC9-4E05-62EA-553338434FE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3985527" y="6264315"/>
            <a:ext cx="4220946" cy="310740"/>
          </a:xfrm>
        </p:spPr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586D0DB-467A-49D4-378A-64E7DB7D936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0686511" y="6259585"/>
            <a:ext cx="719824" cy="310740"/>
          </a:xfrm>
        </p:spPr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495105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97687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6523E1F-2C07-9BFE-E12B-785BEA27CBA7}"/>
              </a:ext>
            </a:extLst>
          </p:cNvPr>
          <p:cNvSpPr/>
          <p:nvPr userDrawn="1"/>
        </p:nvSpPr>
        <p:spPr>
          <a:xfrm>
            <a:off x="1" y="5724255"/>
            <a:ext cx="12191999" cy="1133745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F22226-8112-B345-8400-2663AF95AA30}"/>
              </a:ext>
            </a:extLst>
          </p:cNvPr>
          <p:cNvSpPr/>
          <p:nvPr userDrawn="1"/>
        </p:nvSpPr>
        <p:spPr>
          <a:xfrm>
            <a:off x="1" y="1628800"/>
            <a:ext cx="12191999" cy="4095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753925"/>
            <a:ext cx="8955384" cy="742940"/>
          </a:xfrm>
        </p:spPr>
        <p:txBody>
          <a:bodyPr/>
          <a:lstStyle>
            <a:lvl1pPr>
              <a:lnSpc>
                <a:spcPts val="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851623C-3CAA-6B21-12BC-B4C629FFFA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6021" y="3609020"/>
            <a:ext cx="8955384" cy="2115105"/>
          </a:xfrm>
        </p:spPr>
        <p:txBody>
          <a:bodyPr/>
          <a:lstStyle>
            <a:lvl1pPr>
              <a:lnSpc>
                <a:spcPts val="3600"/>
              </a:lnSpc>
              <a:spcAft>
                <a:spcPts val="0"/>
              </a:spcAft>
              <a:defRPr sz="3600" b="1">
                <a:solidFill>
                  <a:schemeClr val="bg1"/>
                </a:solidFill>
              </a:defRPr>
            </a:lvl1pPr>
            <a:lvl2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2pPr>
            <a:lvl3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3pPr>
            <a:lvl4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4pPr>
            <a:lvl5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5pPr>
            <a:lvl6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6pPr>
            <a:lvl7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7pPr>
            <a:lvl8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8pPr>
            <a:lvl9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6</a:t>
            </a:r>
          </a:p>
          <a:p>
            <a:pPr lvl="6"/>
            <a:r>
              <a:rPr lang="en-US"/>
              <a:t>7</a:t>
            </a:r>
          </a:p>
          <a:p>
            <a:pPr lvl="7"/>
            <a:r>
              <a:rPr lang="en-US"/>
              <a:t>8</a:t>
            </a:r>
          </a:p>
          <a:p>
            <a:pPr lvl="8"/>
            <a:r>
              <a:rPr lang="en-US"/>
              <a:t>9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4" y="44915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4A99148-3C20-3C25-7758-74B9D7C026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F3D0BC25-56EB-DAB4-0EC0-05078E3D2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  <p:pic>
        <p:nvPicPr>
          <p:cNvPr id="7" name="Graphic 3">
            <a:extLst>
              <a:ext uri="{FF2B5EF4-FFF2-40B4-BE49-F238E27FC236}">
                <a16:creationId xmlns:a16="http://schemas.microsoft.com/office/drawing/2014/main" id="{EEDEFEFB-2C29-0CD5-CC75-45028BC8F81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4230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753925"/>
            <a:ext cx="8955384" cy="742940"/>
          </a:xfrm>
        </p:spPr>
        <p:txBody>
          <a:bodyPr/>
          <a:lstStyle>
            <a:lvl1pPr>
              <a:lnSpc>
                <a:spcPts val="5000"/>
              </a:lnSpc>
              <a:defRPr sz="5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851623C-3CAA-6B21-12BC-B4C629FFFA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6021" y="3609020"/>
            <a:ext cx="8955384" cy="2115105"/>
          </a:xfrm>
        </p:spPr>
        <p:txBody>
          <a:bodyPr/>
          <a:lstStyle>
            <a:lvl1pPr>
              <a:lnSpc>
                <a:spcPts val="3600"/>
              </a:lnSpc>
              <a:spcAft>
                <a:spcPts val="0"/>
              </a:spcAft>
              <a:defRPr sz="3600" b="1">
                <a:solidFill>
                  <a:schemeClr val="tx1"/>
                </a:solidFill>
              </a:defRPr>
            </a:lvl1pPr>
            <a:lvl2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2pPr>
            <a:lvl3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3pPr>
            <a:lvl4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4pPr>
            <a:lvl5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5pPr>
            <a:lvl6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6pPr>
            <a:lvl7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7pPr>
            <a:lvl8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8pPr>
            <a:lvl9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6</a:t>
            </a:r>
          </a:p>
          <a:p>
            <a:pPr lvl="6"/>
            <a:r>
              <a:rPr lang="en-US"/>
              <a:t>7</a:t>
            </a:r>
          </a:p>
          <a:p>
            <a:pPr lvl="7"/>
            <a:r>
              <a:rPr lang="en-US"/>
              <a:t>8</a:t>
            </a:r>
          </a:p>
          <a:p>
            <a:pPr lvl="8"/>
            <a:r>
              <a:rPr lang="en-US"/>
              <a:t>9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4" y="44915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4A99148-3C20-3C25-7758-74B9D7C026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F3D0BC25-56EB-DAB4-0EC0-05078E3D2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</p:spTree>
    <p:extLst>
      <p:ext uri="{BB962C8B-B14F-4D97-AF65-F5344CB8AC3E}">
        <p14:creationId xmlns:p14="http://schemas.microsoft.com/office/powerpoint/2010/main" val="2720141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</p:spTree>
    <p:extLst>
      <p:ext uri="{BB962C8B-B14F-4D97-AF65-F5344CB8AC3E}">
        <p14:creationId xmlns:p14="http://schemas.microsoft.com/office/powerpoint/2010/main" val="34333572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69A917-35EB-C0C2-87CF-A94D434BD58C}"/>
              </a:ext>
            </a:extLst>
          </p:cNvPr>
          <p:cNvSpPr/>
          <p:nvPr userDrawn="1"/>
        </p:nvSpPr>
        <p:spPr>
          <a:xfrm>
            <a:off x="1" y="1628800"/>
            <a:ext cx="12191999" cy="52292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  <p:pic>
        <p:nvPicPr>
          <p:cNvPr id="6" name="Graphic 3">
            <a:extLst>
              <a:ext uri="{FF2B5EF4-FFF2-40B4-BE49-F238E27FC236}">
                <a16:creationId xmlns:a16="http://schemas.microsoft.com/office/drawing/2014/main" id="{B9217EA5-C06B-132D-DDC4-E68E975E456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5941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69A917-35EB-C0C2-87CF-A94D434BD58C}"/>
              </a:ext>
            </a:extLst>
          </p:cNvPr>
          <p:cNvSpPr/>
          <p:nvPr userDrawn="1"/>
        </p:nvSpPr>
        <p:spPr>
          <a:xfrm>
            <a:off x="1" y="1628800"/>
            <a:ext cx="12191999" cy="5229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/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/>
              <a:t>)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  <p:pic>
        <p:nvPicPr>
          <p:cNvPr id="6" name="Graphic 3">
            <a:extLst>
              <a:ext uri="{FF2B5EF4-FFF2-40B4-BE49-F238E27FC236}">
                <a16:creationId xmlns:a16="http://schemas.microsoft.com/office/drawing/2014/main" id="{B9217EA5-C06B-132D-DDC4-E68E975E456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0745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753925"/>
            <a:ext cx="8955384" cy="742940"/>
          </a:xfrm>
        </p:spPr>
        <p:txBody>
          <a:bodyPr/>
          <a:lstStyle>
            <a:lvl1pPr>
              <a:lnSpc>
                <a:spcPts val="5000"/>
              </a:lnSpc>
              <a:defRPr sz="5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851623C-3CAA-6B21-12BC-B4C629FFFA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6021" y="3609020"/>
            <a:ext cx="8955384" cy="2115105"/>
          </a:xfrm>
        </p:spPr>
        <p:txBody>
          <a:bodyPr/>
          <a:lstStyle>
            <a:lvl1pPr>
              <a:lnSpc>
                <a:spcPts val="3600"/>
              </a:lnSpc>
              <a:spcAft>
                <a:spcPts val="0"/>
              </a:spcAft>
              <a:defRPr sz="3600" b="1">
                <a:solidFill>
                  <a:schemeClr val="tx1"/>
                </a:solidFill>
              </a:defRPr>
            </a:lvl1pPr>
            <a:lvl2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2pPr>
            <a:lvl3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3pPr>
            <a:lvl4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4pPr>
            <a:lvl5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5pPr>
            <a:lvl6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6pPr>
            <a:lvl7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7pPr>
            <a:lvl8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8pPr>
            <a:lvl9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4" y="44915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4A99148-3C20-3C25-7758-74B9D7C026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F3D0BC25-56EB-DAB4-0EC0-05078E3D2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</p:spTree>
    <p:extLst>
      <p:ext uri="{BB962C8B-B14F-4D97-AF65-F5344CB8AC3E}">
        <p14:creationId xmlns:p14="http://schemas.microsoft.com/office/powerpoint/2010/main" val="3735897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69A917-35EB-C0C2-87CF-A94D434BD58C}"/>
              </a:ext>
            </a:extLst>
          </p:cNvPr>
          <p:cNvSpPr/>
          <p:nvPr userDrawn="1"/>
        </p:nvSpPr>
        <p:spPr>
          <a:xfrm>
            <a:off x="1" y="2303875"/>
            <a:ext cx="12191999" cy="2250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/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/>
              <a:t>)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  <p:pic>
        <p:nvPicPr>
          <p:cNvPr id="6" name="Graphic 3">
            <a:extLst>
              <a:ext uri="{FF2B5EF4-FFF2-40B4-BE49-F238E27FC236}">
                <a16:creationId xmlns:a16="http://schemas.microsoft.com/office/drawing/2014/main" id="{B9217EA5-C06B-132D-DDC4-E68E975E456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98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noProof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1999"/>
            <a:ext cx="10616398" cy="3852000"/>
          </a:xfrm>
        </p:spPr>
        <p:txBody>
          <a:bodyPr/>
          <a:lstStyle>
            <a:lvl1pPr>
              <a:spcAft>
                <a:spcPts val="800"/>
              </a:spcAft>
              <a:defRPr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  <a:lvl6pPr>
              <a:spcAft>
                <a:spcPts val="800"/>
              </a:spcAft>
              <a:defRPr/>
            </a:lvl6pPr>
            <a:lvl7pPr>
              <a:spcAft>
                <a:spcPts val="800"/>
              </a:spcAft>
              <a:defRPr/>
            </a:lvl7pPr>
            <a:lvl8pPr>
              <a:spcAft>
                <a:spcPts val="800"/>
              </a:spcAft>
              <a:defRPr/>
            </a:lvl8pPr>
            <a:lvl9pPr>
              <a:spcAft>
                <a:spcPts val="800"/>
              </a:spcAft>
              <a:defRPr/>
            </a:lvl9pPr>
          </a:lstStyle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  <a:p>
            <a:pPr lvl="0"/>
            <a:endParaRPr lang="en-AU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E11957-4A74-A975-C0CA-8F433DBFEA9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AD20DA-08D2-9936-734C-E40EFDEFB65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60F852D-26A0-288B-A086-36AFF6182DBC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58631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noProof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5047200" cy="3852000"/>
          </a:xfrm>
        </p:spPr>
        <p:txBody>
          <a:bodyPr/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  <a:p>
            <a:pPr lvl="0"/>
            <a:endParaRPr lang="en-AU" noProof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6F975B4C-BAF5-E2EB-F9CA-8571039BF376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359135" y="1692000"/>
            <a:ext cx="5047200" cy="3852000"/>
          </a:xfrm>
        </p:spPr>
        <p:txBody>
          <a:bodyPr/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  <a:p>
            <a:pPr lvl="0"/>
            <a:endParaRPr lang="en-AU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A3734-3014-C979-22C7-AD2EFFBC081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25235-F086-DE87-717A-33956E1A76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6D4565F-4100-A6E8-C161-9A32892BCCFB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51369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noProof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5047200" cy="3852000"/>
          </a:xfrm>
        </p:spPr>
        <p:txBody>
          <a:bodyPr/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  <a:p>
            <a:pPr lvl="0"/>
            <a:endParaRPr lang="en-AU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EC2DFFF-BC30-7588-CBE4-CEA369C56BF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359135" y="1692000"/>
            <a:ext cx="50472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/>
              <a:t>Click icon to insert Picture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1D7A9-DFD9-E529-87FA-1C22B34E466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5C08D-0CE6-7222-C6B8-13D7E56C5A3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FAE1D76-1E3E-5A7E-9259-734BFE6090F4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22964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noProof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6971249" cy="3852000"/>
          </a:xfrm>
        </p:spPr>
        <p:txBody>
          <a:bodyPr numCol="2" spcCol="468000"/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E8D9A4BC-2BB1-B4C9-433F-54495B68C2E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164945" y="1692000"/>
            <a:ext cx="324139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/>
              <a:t>Click icon to insert Picture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B2EC4D4-6736-94F1-CB7B-EF955DEDD44E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04BE50-7303-0570-F651-0B594EE61D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985527" y="6264315"/>
            <a:ext cx="4220946" cy="310740"/>
          </a:xfrm>
        </p:spPr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4736CE7-A4CA-F851-9E4B-0268F6BE785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0686511" y="6259585"/>
            <a:ext cx="719824" cy="310740"/>
          </a:xfrm>
        </p:spPr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946674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noProof="0"/>
              <a:t>Click to edit Master title style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EC2DFFF-BC30-7588-CBE4-CEA369C56BF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89935" y="1692000"/>
            <a:ext cx="106164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/>
              <a:t>Click icon to insert Picture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1D7A9-DFD9-E529-87FA-1C22B34E466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5C08D-0CE6-7222-C6B8-13D7E56C5A3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FAE1D76-1E3E-5A7E-9259-734BFE6090F4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3611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noProof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5047200" cy="3852000"/>
          </a:xfrm>
        </p:spPr>
        <p:txBody>
          <a:bodyPr/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  <a:p>
            <a:pPr lvl="0"/>
            <a:endParaRPr lang="en-AU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1D7A9-DFD9-E529-87FA-1C22B34E466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5C08D-0CE6-7222-C6B8-13D7E56C5A3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FAE1D76-1E3E-5A7E-9259-734BFE6090F4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5">
            <a:extLst>
              <a:ext uri="{FF2B5EF4-FFF2-40B4-BE49-F238E27FC236}">
                <a16:creationId xmlns:a16="http://schemas.microsoft.com/office/drawing/2014/main" id="{FA98472D-486B-498A-D50E-32AF601538C0}"/>
              </a:ext>
            </a:extLst>
          </p:cNvPr>
          <p:cNvSpPr>
            <a:spLocks noGrp="1"/>
          </p:cNvSpPr>
          <p:nvPr>
            <p:ph type="tbl" sz="quarter" idx="18" hasCustomPrompt="1"/>
          </p:nvPr>
        </p:nvSpPr>
        <p:spPr>
          <a:xfrm>
            <a:off x="6359135" y="1692000"/>
            <a:ext cx="50472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/>
              <a:t>Click icon to insert Table</a:t>
            </a:r>
          </a:p>
        </p:txBody>
      </p:sp>
    </p:spTree>
    <p:extLst>
      <p:ext uri="{BB962C8B-B14F-4D97-AF65-F5344CB8AC3E}">
        <p14:creationId xmlns:p14="http://schemas.microsoft.com/office/powerpoint/2010/main" val="3238875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935" y="711261"/>
            <a:ext cx="10616400" cy="531544"/>
          </a:xfrm>
        </p:spPr>
        <p:txBody>
          <a:bodyPr/>
          <a:lstStyle/>
          <a:p>
            <a:r>
              <a:rPr lang="en-AU" noProof="0"/>
              <a:t>Click to edit Master title style</a:t>
            </a:r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FB527207-12DA-E260-FE1E-B7DFF6F16B9E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789935" y="1692000"/>
            <a:ext cx="106164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/>
              <a:t>Click icon to insert Table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EEACDEE-B324-0328-C538-D18B0F3CFFC9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7197612C-6EC9-4E05-62EA-553338434FE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3985527" y="6264315"/>
            <a:ext cx="4220946" cy="310740"/>
          </a:xfrm>
        </p:spPr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586D0DB-467A-49D4-378A-64E7DB7D936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0686511" y="6259585"/>
            <a:ext cx="719824" cy="310740"/>
          </a:xfrm>
        </p:spPr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375408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7660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</p:spTree>
    <p:extLst>
      <p:ext uri="{BB962C8B-B14F-4D97-AF65-F5344CB8AC3E}">
        <p14:creationId xmlns:p14="http://schemas.microsoft.com/office/powerpoint/2010/main" val="20384606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69A917-35EB-C0C2-87CF-A94D434BD58C}"/>
              </a:ext>
            </a:extLst>
          </p:cNvPr>
          <p:cNvSpPr/>
          <p:nvPr userDrawn="1"/>
        </p:nvSpPr>
        <p:spPr>
          <a:xfrm>
            <a:off x="1" y="1628800"/>
            <a:ext cx="12191999" cy="52292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  <p:pic>
        <p:nvPicPr>
          <p:cNvPr id="6" name="Graphic 3">
            <a:extLst>
              <a:ext uri="{FF2B5EF4-FFF2-40B4-BE49-F238E27FC236}">
                <a16:creationId xmlns:a16="http://schemas.microsoft.com/office/drawing/2014/main" id="{B9217EA5-C06B-132D-DDC4-E68E975E456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4138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69A917-35EB-C0C2-87CF-A94D434BD58C}"/>
              </a:ext>
            </a:extLst>
          </p:cNvPr>
          <p:cNvSpPr/>
          <p:nvPr userDrawn="1"/>
        </p:nvSpPr>
        <p:spPr>
          <a:xfrm>
            <a:off x="1" y="1628800"/>
            <a:ext cx="12191999" cy="5229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/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/>
              <a:t>)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  <p:pic>
        <p:nvPicPr>
          <p:cNvPr id="6" name="Graphic 3">
            <a:extLst>
              <a:ext uri="{FF2B5EF4-FFF2-40B4-BE49-F238E27FC236}">
                <a16:creationId xmlns:a16="http://schemas.microsoft.com/office/drawing/2014/main" id="{B9217EA5-C06B-132D-DDC4-E68E975E456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1500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69A917-35EB-C0C2-87CF-A94D434BD58C}"/>
              </a:ext>
            </a:extLst>
          </p:cNvPr>
          <p:cNvSpPr/>
          <p:nvPr userDrawn="1"/>
        </p:nvSpPr>
        <p:spPr>
          <a:xfrm>
            <a:off x="1" y="2303875"/>
            <a:ext cx="12191999" cy="2250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/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/>
              <a:t>)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  <p:pic>
        <p:nvPicPr>
          <p:cNvPr id="6" name="Graphic 3">
            <a:extLst>
              <a:ext uri="{FF2B5EF4-FFF2-40B4-BE49-F238E27FC236}">
                <a16:creationId xmlns:a16="http://schemas.microsoft.com/office/drawing/2014/main" id="{B9217EA5-C06B-132D-DDC4-E68E975E456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6618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AU" noProof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1999"/>
            <a:ext cx="10616398" cy="3852000"/>
          </a:xfrm>
        </p:spPr>
        <p:txBody>
          <a:bodyPr/>
          <a:lstStyle>
            <a:lvl1pPr>
              <a:spcAft>
                <a:spcPts val="800"/>
              </a:spcAft>
              <a:defRPr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  <a:lvl6pPr>
              <a:spcAft>
                <a:spcPts val="800"/>
              </a:spcAft>
              <a:defRPr/>
            </a:lvl6pPr>
            <a:lvl7pPr>
              <a:spcAft>
                <a:spcPts val="800"/>
              </a:spcAft>
              <a:defRPr/>
            </a:lvl7pPr>
            <a:lvl8pPr>
              <a:spcAft>
                <a:spcPts val="800"/>
              </a:spcAft>
              <a:defRPr/>
            </a:lvl8pPr>
            <a:lvl9pPr>
              <a:spcAft>
                <a:spcPts val="800"/>
              </a:spcAft>
              <a:defRPr/>
            </a:lvl9pPr>
          </a:lstStyle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  <a:p>
            <a:pPr lvl="0"/>
            <a:endParaRPr lang="en-AU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E11957-4A74-A975-C0CA-8F433DBFEA9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AD20DA-08D2-9936-734C-E40EFDEFB65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60F852D-26A0-288B-A086-36AFF6182DBC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054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AU" noProof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5047200" cy="3852000"/>
          </a:xfrm>
        </p:spPr>
        <p:txBody>
          <a:bodyPr/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  <a:p>
            <a:pPr lvl="0"/>
            <a:endParaRPr lang="en-AU" noProof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6F975B4C-BAF5-E2EB-F9CA-8571039BF376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359135" y="1692000"/>
            <a:ext cx="5047200" cy="3852000"/>
          </a:xfrm>
        </p:spPr>
        <p:txBody>
          <a:bodyPr/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  <a:p>
            <a:pPr lvl="0"/>
            <a:endParaRPr lang="en-AU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A3734-3014-C979-22C7-AD2EFFBC081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25235-F086-DE87-717A-33956E1A76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6D4565F-4100-A6E8-C161-9A32892BCCFB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7209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AU" noProof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5047200" cy="3852000"/>
          </a:xfrm>
        </p:spPr>
        <p:txBody>
          <a:bodyPr/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  <a:p>
            <a:pPr lvl="0"/>
            <a:endParaRPr lang="en-AU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EC2DFFF-BC30-7588-CBE4-CEA369C56BF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359135" y="1692000"/>
            <a:ext cx="50472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/>
              <a:t>Click icon to insert Picture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1D7A9-DFD9-E529-87FA-1C22B34E466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5C08D-0CE6-7222-C6B8-13D7E56C5A3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FAE1D76-1E3E-5A7E-9259-734BFE6090F4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5922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3.svg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9935" y="711261"/>
            <a:ext cx="10616400" cy="5315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noProof="0"/>
              <a:t>Click to edit Master title style</a:t>
            </a:r>
            <a:endParaRPr lang="en-AU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9935" y="1692000"/>
            <a:ext cx="10616400" cy="385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79F384-E22A-4C04-2D3F-76823C0401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</p:spTree>
    <p:extLst>
      <p:ext uri="{BB962C8B-B14F-4D97-AF65-F5344CB8AC3E}">
        <p14:creationId xmlns:p14="http://schemas.microsoft.com/office/powerpoint/2010/main" val="2063454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98" r:id="rId2"/>
    <p:sldLayoutId id="2147483693" r:id="rId3"/>
    <p:sldLayoutId id="2147483696" r:id="rId4"/>
    <p:sldLayoutId id="2147483697" r:id="rId5"/>
    <p:sldLayoutId id="2147483699" r:id="rId6"/>
    <p:sldLayoutId id="2147483650" r:id="rId7"/>
    <p:sldLayoutId id="2147483662" r:id="rId8"/>
    <p:sldLayoutId id="2147483663" r:id="rId9"/>
    <p:sldLayoutId id="2147483665" r:id="rId10"/>
    <p:sldLayoutId id="2147483700" r:id="rId11"/>
    <p:sldLayoutId id="2147483694" r:id="rId12"/>
    <p:sldLayoutId id="2147483687" r:id="rId13"/>
    <p:sldLayoutId id="2147483655" r:id="rId14"/>
  </p:sldLayoutIdLst>
  <p:hf hdr="0"/>
  <p:txStyles>
    <p:titleStyle>
      <a:lvl1pPr algn="l" defTabSz="1218804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bg2"/>
          </a:solidFill>
          <a:latin typeface="+mj-lt"/>
          <a:ea typeface="+mj-ea"/>
          <a:cs typeface="Arial" pitchFamily="34" charset="0"/>
        </a:defRPr>
      </a:lvl1pPr>
    </p:titleStyle>
    <p:bodyStyle>
      <a:lvl1pPr marL="0" indent="0" algn="l" defTabSz="1218804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itchFamily="34" charset="0"/>
        <a:buNone/>
        <a:defRPr sz="1600" b="1" kern="1200" baseline="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0" indent="0" algn="l" defTabSz="1218804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accent1"/>
        </a:buClr>
        <a:buSzPct val="100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0" indent="0" algn="l" defTabSz="1218804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accent1"/>
        </a:buClr>
        <a:buSzPct val="100000"/>
        <a:buFontTx/>
        <a:buNone/>
        <a:defRPr sz="1000" b="0" kern="12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144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Symbol" panose="05050102010706020507" pitchFamily="18" charset="2"/>
        <a:buChar char="·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288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 baseline="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432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6pPr>
      <a:lvl7pPr marL="576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7pPr>
      <a:lvl8pPr marL="720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8pPr>
      <a:lvl9pPr marL="864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9pPr>
    </p:bodyStyle>
    <p:otherStyle>
      <a:defPPr>
        <a:defRPr lang="en-US"/>
      </a:defPPr>
      <a:lvl1pPr marL="0" algn="l" defTabSz="121880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02" algn="l" defTabSz="121880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804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206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608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009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411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4265813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215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9935" y="711261"/>
            <a:ext cx="10616400" cy="5315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AU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9935" y="1692000"/>
            <a:ext cx="10616400" cy="385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AU" noProof="0"/>
              <a:t>Use the increase/decrease list level buttons to change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  <a:p>
            <a:pPr lvl="5"/>
            <a:r>
              <a:rPr lang="en-AU" noProof="0"/>
              <a:t>Sixth level</a:t>
            </a:r>
          </a:p>
          <a:p>
            <a:pPr lvl="6"/>
            <a:r>
              <a:rPr lang="en-AU" noProof="0"/>
              <a:t>Seventh level</a:t>
            </a:r>
          </a:p>
          <a:p>
            <a:pPr lvl="7"/>
            <a:r>
              <a:rPr lang="en-AU" noProof="0"/>
              <a:t>Eighth level</a:t>
            </a:r>
          </a:p>
          <a:p>
            <a:pPr lvl="8"/>
            <a:r>
              <a:rPr lang="en-AU" noProof="0"/>
              <a:t>Ninth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79F384-E22A-4C04-2D3F-76823C0401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</a:p>
        </p:txBody>
      </p:sp>
      <p:pic>
        <p:nvPicPr>
          <p:cNvPr id="5" name="Graphic 3">
            <a:extLst>
              <a:ext uri="{FF2B5EF4-FFF2-40B4-BE49-F238E27FC236}">
                <a16:creationId xmlns:a16="http://schemas.microsoft.com/office/drawing/2014/main" id="{D99D85C0-7AF8-386B-BFE0-F650B72ACC1B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52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</p:sldLayoutIdLst>
  <p:hf hdr="0"/>
  <p:txStyles>
    <p:titleStyle>
      <a:lvl1pPr algn="l" defTabSz="1218804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bg2"/>
          </a:solidFill>
          <a:latin typeface="+mj-lt"/>
          <a:ea typeface="+mj-ea"/>
          <a:cs typeface="Arial" pitchFamily="34" charset="0"/>
        </a:defRPr>
      </a:lvl1pPr>
    </p:titleStyle>
    <p:bodyStyle>
      <a:lvl1pPr marL="0" indent="0" algn="l" defTabSz="1218804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itchFamily="34" charset="0"/>
        <a:buNone/>
        <a:defRPr sz="1600" b="1" kern="1200" baseline="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0" indent="0" algn="l" defTabSz="1218804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accent1"/>
        </a:buClr>
        <a:buSzPct val="100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0" indent="0" algn="l" defTabSz="1218804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accent1"/>
        </a:buClr>
        <a:buSzPct val="100000"/>
        <a:buFontTx/>
        <a:buNone/>
        <a:defRPr sz="1000" b="0" kern="12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144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Symbol" panose="05050102010706020507" pitchFamily="18" charset="2"/>
        <a:buChar char="·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288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 baseline="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432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6pPr>
      <a:lvl7pPr marL="576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7pPr>
      <a:lvl8pPr marL="720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8pPr>
      <a:lvl9pPr marL="864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9pPr>
    </p:bodyStyle>
    <p:otherStyle>
      <a:defPPr>
        <a:defRPr lang="en-US"/>
      </a:defPPr>
      <a:lvl1pPr marL="0" algn="l" defTabSz="121880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02" algn="l" defTabSz="121880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804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206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608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009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411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4265813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215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cc.gov.au/" TargetMode="External"/><Relationship Id="rId2" Type="http://schemas.openxmlformats.org/officeDocument/2006/relationships/hyperlink" Target="https://www.nbnco.com.au/" TargetMode="Externa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3B_77498AD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population.un.org/wpp/?utm_source=chatgpt.com" TargetMode="External"/><Relationship Id="rId2" Type="http://schemas.openxmlformats.org/officeDocument/2006/relationships/hyperlink" Target="https://edgar.jrc.ec.europa.eu/?utm_source=chatgpt.com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dgar.jrc.ec.europa.eu/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4A_611AD0AE.xml"/><Relationship Id="rId7" Type="http://schemas.openxmlformats.org/officeDocument/2006/relationships/hyperlink" Target="https://population.un.org/wpp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3.xml"/><Relationship Id="rId5" Type="http://schemas.openxmlformats.org/officeDocument/2006/relationships/hyperlink" Target="https://edgar.jrc.ec.europa.eu/?utm_source=chatgpt.com" TargetMode="Externa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A5346-6D1C-C289-4A0F-5EF93BD01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Screentime footprint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179B7F-AC8A-CE86-5D2F-FB419F6937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>
                <a:solidFill>
                  <a:schemeClr val="bg2"/>
                </a:solidFill>
              </a:rPr>
              <a:t>(</a:t>
            </a:r>
            <a:r>
              <a:rPr lang="en-AU"/>
              <a:t>Y8</a:t>
            </a:r>
            <a:r>
              <a:rPr lang="en-AU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09E4DB-88B8-7A5A-6FC5-CA6EDD27EE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AU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1</a:t>
            </a:fld>
            <a:r>
              <a:rPr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53EF5-5C5D-42EE-4E30-6B570F4E2C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</p:spTree>
    <p:extLst>
      <p:ext uri="{BB962C8B-B14F-4D97-AF65-F5344CB8AC3E}">
        <p14:creationId xmlns:p14="http://schemas.microsoft.com/office/powerpoint/2010/main" val="437870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502E2-216C-0CC1-B80B-C1DF0C9A2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Carbon emissions from digital downloads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8F3E61-9FC1-2EF4-A50F-8EE9325E89C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602A83-732D-3F76-CE6C-ACAF0D87900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10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7" name="Google Shape;130;p3">
            <a:extLst>
              <a:ext uri="{FF2B5EF4-FFF2-40B4-BE49-F238E27FC236}">
                <a16:creationId xmlns:a16="http://schemas.microsoft.com/office/drawing/2014/main" id="{68FAE52C-F27F-F133-C733-16391F48F996}"/>
              </a:ext>
            </a:extLst>
          </p:cNvPr>
          <p:cNvSpPr txBox="1"/>
          <p:nvPr/>
        </p:nvSpPr>
        <p:spPr>
          <a:xfrm>
            <a:off x="789935" y="2301369"/>
            <a:ext cx="10568136" cy="7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AU"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1GB produces 35-60g of CO</a:t>
            </a:r>
            <a:r>
              <a:rPr lang="en-AU" sz="4000" b="1" i="0" u="none" strike="noStrike" cap="none" baseline="-25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4000" b="1" i="0" u="none" strike="noStrike" cap="none" baseline="-25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24;p3">
            <a:extLst>
              <a:ext uri="{FF2B5EF4-FFF2-40B4-BE49-F238E27FC236}">
                <a16:creationId xmlns:a16="http://schemas.microsoft.com/office/drawing/2014/main" id="{93878DF4-1100-C825-ACBB-6459C906F9E2}"/>
              </a:ext>
            </a:extLst>
          </p:cNvPr>
          <p:cNvSpPr txBox="1"/>
          <p:nvPr/>
        </p:nvSpPr>
        <p:spPr>
          <a:xfrm>
            <a:off x="789935" y="3429000"/>
            <a:ext cx="10749078" cy="1875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AU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hour of high-definition (HD) video streaming typically requires the download of between 1.5GB and 3GB of data. </a:t>
            </a: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AU" sz="24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much carbon would you produce in a week from streaming?  </a:t>
            </a:r>
            <a:endParaRPr sz="2400" b="0" i="1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56153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DA631-2BDD-8F5E-5341-CFBA37494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Downloads per premises in Australia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D2278C-57A9-B988-58EA-5FE5A20DB23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11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graphicFrame>
        <p:nvGraphicFramePr>
          <p:cNvPr id="6" name="Google Shape;137;p4">
            <a:extLst>
              <a:ext uri="{FF2B5EF4-FFF2-40B4-BE49-F238E27FC236}">
                <a16:creationId xmlns:a16="http://schemas.microsoft.com/office/drawing/2014/main" id="{96858394-D266-E7E2-7606-B6E4B01E60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9144187"/>
              </p:ext>
            </p:extLst>
          </p:nvPr>
        </p:nvGraphicFramePr>
        <p:xfrm>
          <a:off x="3718585" y="1580706"/>
          <a:ext cx="5496299" cy="4479853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6756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06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7131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AU" sz="1800" u="none" strike="noStrike" cap="none"/>
                        <a:t>Year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AU" sz="1800" u="none" strike="noStrike" cap="none"/>
                        <a:t>Data downloaded per premises (GB per month)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56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AU" sz="1800" u="none" strike="noStrike" cap="none"/>
                        <a:t>2018</a:t>
                      </a:r>
                      <a:endParaRPr sz="1800" u="none" strike="noStrike" cap="none"/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AU" sz="1800" u="none" strike="noStrike" cap="none"/>
                        <a:t>201</a:t>
                      </a:r>
                      <a:endParaRPr sz="1800" u="none" strike="noStrike" cap="none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56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AU" sz="1800" u="none" strike="noStrike" cap="none"/>
                        <a:t>2019</a:t>
                      </a:r>
                      <a:endParaRPr sz="1800" u="none" strike="noStrike" cap="none"/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AU" sz="1800" u="none" strike="noStrike" cap="none"/>
                        <a:t>255</a:t>
                      </a:r>
                      <a:endParaRPr sz="1800" u="none" strike="noStrike" cap="none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56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AU" sz="1800" u="none" strike="noStrike" cap="none"/>
                        <a:t>2020</a:t>
                      </a:r>
                      <a:endParaRPr sz="1800" u="none" strike="noStrike" cap="none"/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AU" sz="1800" u="none" strike="noStrike" cap="none"/>
                        <a:t>297</a:t>
                      </a:r>
                      <a:endParaRPr sz="1800" u="none" strike="noStrike" cap="none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56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AU" sz="1800" u="none" strike="noStrike" cap="none"/>
                        <a:t>2021</a:t>
                      </a:r>
                      <a:endParaRPr sz="1800" u="none" strike="noStrike" cap="none"/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AU" sz="1800" u="none" strike="noStrike" cap="none"/>
                        <a:t>331</a:t>
                      </a:r>
                      <a:endParaRPr sz="1800" u="none" strike="noStrike" cap="none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56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AU" sz="1800" u="none" strike="noStrike" cap="none"/>
                        <a:t>2022</a:t>
                      </a:r>
                      <a:endParaRPr sz="1800" u="none" strike="noStrike" cap="none"/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AU" sz="1800" u="none" strike="noStrike" cap="none"/>
                        <a:t>360</a:t>
                      </a:r>
                      <a:endParaRPr sz="1800" u="none" strike="noStrike" cap="none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56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AU" sz="1800" u="none" strike="noStrike" cap="none"/>
                        <a:t>2023</a:t>
                      </a:r>
                      <a:endParaRPr sz="1800" u="none" strike="noStrike" cap="none"/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AU" sz="1800" u="none" strike="noStrike" cap="none"/>
                        <a:t>424</a:t>
                      </a:r>
                      <a:endParaRPr sz="1800" u="none" strike="noStrike" cap="none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856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AU" sz="1800" u="none" strike="noStrike" cap="none"/>
                        <a:t>2024</a:t>
                      </a:r>
                      <a:endParaRPr sz="1800" u="none" strike="noStrike" cap="none"/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AU" sz="1800" u="none" strike="noStrike" cap="none"/>
                        <a:t>460</a:t>
                      </a:r>
                      <a:endParaRPr sz="1800" u="none" strike="noStrike" cap="none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856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AU" sz="1800" u="none" strike="noStrike" cap="none"/>
                        <a:t>2025</a:t>
                      </a:r>
                      <a:endParaRPr sz="1800" u="none" strike="noStrike" cap="none"/>
                    </a:p>
                  </a:txBody>
                  <a:tcPr marL="91450" marR="91450" marT="45725" marB="45725" anchor="ctr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AU" sz="1800" u="none" strike="noStrike" cap="none"/>
                        <a:t>508</a:t>
                      </a:r>
                      <a:endParaRPr sz="1800" u="none" strike="noStrike" cap="none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171C36F-385C-58FA-38AE-917CD4A6C8D9}"/>
              </a:ext>
            </a:extLst>
          </p:cNvPr>
          <p:cNvSpPr txBox="1"/>
          <p:nvPr/>
        </p:nvSpPr>
        <p:spPr>
          <a:xfrm>
            <a:off x="357545" y="6259585"/>
            <a:ext cx="6036168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800"/>
              <a:t>NBN Co. (n.d.). </a:t>
            </a:r>
            <a:r>
              <a:rPr lang="en-US" sz="800" i="1"/>
              <a:t>Corporate information and reports</a:t>
            </a:r>
            <a:r>
              <a:rPr lang="en-US" sz="800"/>
              <a:t>. </a:t>
            </a:r>
            <a:r>
              <a:rPr lang="en-US" sz="800">
                <a:hlinkClick r:id="rId2"/>
              </a:rPr>
              <a:t>https://www.nbnco.com.au</a:t>
            </a:r>
            <a:endParaRPr lang="en-US" sz="800"/>
          </a:p>
          <a:p>
            <a:pPr>
              <a:spcAft>
                <a:spcPts val="600"/>
              </a:spcAft>
            </a:pPr>
            <a:r>
              <a:rPr lang="en-US" sz="800"/>
              <a:t>Australian Competition and Consumer Commission. (n.d.). </a:t>
            </a:r>
            <a:r>
              <a:rPr lang="en-US" sz="800" i="1"/>
              <a:t>Telecommunications and internet reporting</a:t>
            </a:r>
            <a:r>
              <a:rPr lang="en-US" sz="800"/>
              <a:t>. </a:t>
            </a:r>
            <a:r>
              <a:rPr lang="en-US" sz="800">
                <a:hlinkClick r:id="rId3"/>
              </a:rPr>
              <a:t>https://www.accc.gov.au</a:t>
            </a:r>
            <a:endParaRPr lang="en-AU" sz="800"/>
          </a:p>
        </p:txBody>
      </p:sp>
    </p:spTree>
    <p:extLst>
      <p:ext uri="{BB962C8B-B14F-4D97-AF65-F5344CB8AC3E}">
        <p14:creationId xmlns:p14="http://schemas.microsoft.com/office/powerpoint/2010/main" val="1621420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BB95A0-E590-56A3-FDCB-18F05301E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EE29E-3AAB-CE33-2175-CA6A301D9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Carbon emissions from digital downloads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55AD23-6EFE-D271-04A9-6F68C13DFEC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474049-3CA9-3C29-2E2F-E6E556CD6E9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12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7" name="Google Shape;130;p3">
            <a:extLst>
              <a:ext uri="{FF2B5EF4-FFF2-40B4-BE49-F238E27FC236}">
                <a16:creationId xmlns:a16="http://schemas.microsoft.com/office/drawing/2014/main" id="{EC821613-1B97-A4F0-05F2-016445DC206F}"/>
              </a:ext>
            </a:extLst>
          </p:cNvPr>
          <p:cNvSpPr txBox="1"/>
          <p:nvPr/>
        </p:nvSpPr>
        <p:spPr>
          <a:xfrm>
            <a:off x="789935" y="2301369"/>
            <a:ext cx="10568136" cy="7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AU"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1GB produces 35-60g of CO</a:t>
            </a:r>
            <a:r>
              <a:rPr lang="en-AU" sz="4000" b="1" i="0" u="none" strike="noStrike" cap="none" baseline="-25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4000" b="1" i="0" u="none" strike="noStrike" cap="none" baseline="-25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24;p3">
            <a:extLst>
              <a:ext uri="{FF2B5EF4-FFF2-40B4-BE49-F238E27FC236}">
                <a16:creationId xmlns:a16="http://schemas.microsoft.com/office/drawing/2014/main" id="{76A15595-844A-8039-061D-CC5892760A59}"/>
              </a:ext>
            </a:extLst>
          </p:cNvPr>
          <p:cNvSpPr txBox="1"/>
          <p:nvPr/>
        </p:nvSpPr>
        <p:spPr>
          <a:xfrm>
            <a:off x="789935" y="3429000"/>
            <a:ext cx="10749078" cy="941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lnSpc>
                <a:spcPct val="115000"/>
              </a:lnSpc>
              <a:buClr>
                <a:srgbClr val="000000"/>
              </a:buClr>
              <a:buSzPts val="2100"/>
            </a:pPr>
            <a:r>
              <a:rPr lang="en-US" sz="2400" i="1">
                <a:solidFill>
                  <a:schemeClr val="dk1"/>
                </a:solidFill>
                <a:ea typeface="Arial"/>
                <a:cs typeface="Arial"/>
                <a:sym typeface="Arial"/>
              </a:rPr>
              <a:t>What are the carbon implications for 10 years time if our digital downloads increase as predicted? </a:t>
            </a:r>
            <a:endParaRPr lang="en-US" sz="2400" i="1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86143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89FCBE-AD00-7101-00AF-1B3B40977D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A504C-A783-4C53-49B6-4F33FDC17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10264752" cy="1001540"/>
          </a:xfrm>
        </p:spPr>
        <p:txBody>
          <a:bodyPr/>
          <a:lstStyle/>
          <a:p>
            <a:r>
              <a:rPr lang="en-AU"/>
              <a:t>Lesson 3 • Growing downloads</a:t>
            </a:r>
            <a:endParaRPr lang="en-AU" baseline="-2500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8085489-39FE-F01D-33A9-B431F25CE4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AU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13</a:t>
            </a:fld>
            <a:r>
              <a:rPr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2898B6-9854-189B-4A6B-214F948D19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</p:spTree>
    <p:extLst>
      <p:ext uri="{BB962C8B-B14F-4D97-AF65-F5344CB8AC3E}">
        <p14:creationId xmlns:p14="http://schemas.microsoft.com/office/powerpoint/2010/main" val="3940283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78259-410C-5A02-9E8A-99B85610F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71311D-CB9B-135D-6A3E-710FD5EC2A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14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830AAB-304B-7E16-62BF-40F1D472CA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pic>
        <p:nvPicPr>
          <p:cNvPr id="7" name="Picture 6" descr="A diagram of maths&#10;&#10;AI-generated content may be incorrect.">
            <a:extLst>
              <a:ext uri="{FF2B5EF4-FFF2-40B4-BE49-F238E27FC236}">
                <a16:creationId xmlns:a16="http://schemas.microsoft.com/office/drawing/2014/main" id="{6EF6032A-E789-3EFB-B977-E136A18F66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188" y="333997"/>
            <a:ext cx="6105624" cy="6071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913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74A41-C453-5B4B-83FD-E80199AC9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Back in 2014…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52539-8BA6-B89A-F7EE-C73EA663CF2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31989" y="2167939"/>
            <a:ext cx="8770075" cy="3735672"/>
          </a:xfrm>
        </p:spPr>
        <p:txBody>
          <a:bodyPr/>
          <a:lstStyle/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AU" sz="2400" b="0"/>
              <a:t>The iPhone 6 was released in 2014. It had a 5-inch (12.7 cm) display with 16GB of storage.</a:t>
            </a: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AU" sz="2400" b="0" i="1"/>
              <a:t>How does this compare to current mobile phones?</a:t>
            </a: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AU" sz="2400" b="0" i="1"/>
              <a:t>As our phones have changed, so have app sizes. How significantly do you think these changes have been?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0608F4-D8D1-0C1E-4F05-A541EE1A96B9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39D7F6-9D9A-85EE-2859-B48AFF70353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15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6159ED8-32B4-385D-C8F2-6A106905C3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935" y="2167939"/>
            <a:ext cx="1484893" cy="3028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6818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12413-48ED-25F9-4AF0-A753EF457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iOS app size changes over time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66CE5-97C4-6CB0-5B56-2EA5E693A66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BA4C11-801D-3129-6DA0-F7A8D1ED53E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16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D67953D-95FD-5802-413E-1C91BA78DD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664124"/>
              </p:ext>
            </p:extLst>
          </p:nvPr>
        </p:nvGraphicFramePr>
        <p:xfrm>
          <a:off x="1165629" y="1448889"/>
          <a:ext cx="9860741" cy="4753423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34771">
                  <a:extLst>
                    <a:ext uri="{9D8B030D-6E8A-4147-A177-3AD203B41FA5}">
                      <a16:colId xmlns:a16="http://schemas.microsoft.com/office/drawing/2014/main" val="2150814110"/>
                    </a:ext>
                  </a:extLst>
                </a:gridCol>
                <a:gridCol w="1565194">
                  <a:extLst>
                    <a:ext uri="{9D8B030D-6E8A-4147-A177-3AD203B41FA5}">
                      <a16:colId xmlns:a16="http://schemas.microsoft.com/office/drawing/2014/main" val="2379355483"/>
                    </a:ext>
                  </a:extLst>
                </a:gridCol>
                <a:gridCol w="1565194">
                  <a:extLst>
                    <a:ext uri="{9D8B030D-6E8A-4147-A177-3AD203B41FA5}">
                      <a16:colId xmlns:a16="http://schemas.microsoft.com/office/drawing/2014/main" val="2720649405"/>
                    </a:ext>
                  </a:extLst>
                </a:gridCol>
                <a:gridCol w="1565194">
                  <a:extLst>
                    <a:ext uri="{9D8B030D-6E8A-4147-A177-3AD203B41FA5}">
                      <a16:colId xmlns:a16="http://schemas.microsoft.com/office/drawing/2014/main" val="1688692446"/>
                    </a:ext>
                  </a:extLst>
                </a:gridCol>
                <a:gridCol w="1565194">
                  <a:extLst>
                    <a:ext uri="{9D8B030D-6E8A-4147-A177-3AD203B41FA5}">
                      <a16:colId xmlns:a16="http://schemas.microsoft.com/office/drawing/2014/main" val="1489294455"/>
                    </a:ext>
                  </a:extLst>
                </a:gridCol>
                <a:gridCol w="1565194">
                  <a:extLst>
                    <a:ext uri="{9D8B030D-6E8A-4147-A177-3AD203B41FA5}">
                      <a16:colId xmlns:a16="http://schemas.microsoft.com/office/drawing/2014/main" val="875697494"/>
                    </a:ext>
                  </a:extLst>
                </a:gridCol>
              </a:tblGrid>
              <a:tr h="341811">
                <a:tc rowSpan="2">
                  <a:txBody>
                    <a:bodyPr/>
                    <a:lstStyle/>
                    <a:p>
                      <a:pPr algn="ctr"/>
                      <a:r>
                        <a:rPr lang="en-AU" sz="1800"/>
                        <a:t>App</a:t>
                      </a: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AU" sz="1800"/>
                        <a:t>Size in MB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AU" sz="18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AU" sz="18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AU" sz="18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AU" sz="18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27721"/>
                  </a:ext>
                </a:extLst>
              </a:tr>
              <a:tr h="42055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i="1">
                          <a:solidFill>
                            <a:schemeClr val="bg1"/>
                          </a:solidFill>
                        </a:rPr>
                        <a:t>May 2015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i="1">
                          <a:solidFill>
                            <a:schemeClr val="bg1"/>
                          </a:solidFill>
                        </a:rPr>
                        <a:t>Nov 2015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i="1">
                          <a:solidFill>
                            <a:schemeClr val="bg1"/>
                          </a:solidFill>
                        </a:rPr>
                        <a:t>May 2016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i="1">
                          <a:solidFill>
                            <a:schemeClr val="bg1"/>
                          </a:solidFill>
                        </a:rPr>
                        <a:t>Nov 2016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i="1">
                          <a:solidFill>
                            <a:schemeClr val="bg1"/>
                          </a:solidFill>
                        </a:rPr>
                        <a:t>May 2017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6504569"/>
                  </a:ext>
                </a:extLst>
              </a:tr>
              <a:tr h="495889">
                <a:tc>
                  <a:txBody>
                    <a:bodyPr/>
                    <a:lstStyle/>
                    <a:p>
                      <a:r>
                        <a:rPr lang="en-AU" sz="1800"/>
                        <a:t>Netflix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110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6122447"/>
                  </a:ext>
                </a:extLst>
              </a:tr>
              <a:tr h="495889">
                <a:tc>
                  <a:txBody>
                    <a:bodyPr/>
                    <a:lstStyle/>
                    <a:p>
                      <a:r>
                        <a:rPr lang="en-AU" sz="1800"/>
                        <a:t>Instagram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100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8423216"/>
                  </a:ext>
                </a:extLst>
              </a:tr>
              <a:tr h="495889">
                <a:tc>
                  <a:txBody>
                    <a:bodyPr/>
                    <a:lstStyle/>
                    <a:p>
                      <a:r>
                        <a:rPr lang="en-AU" sz="1800"/>
                        <a:t>YouTube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120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3132995"/>
                  </a:ext>
                </a:extLst>
              </a:tr>
              <a:tr h="495889">
                <a:tc>
                  <a:txBody>
                    <a:bodyPr/>
                    <a:lstStyle/>
                    <a:p>
                      <a:r>
                        <a:rPr lang="en-AU" sz="1800"/>
                        <a:t>Google Maps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120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334273"/>
                  </a:ext>
                </a:extLst>
              </a:tr>
              <a:tr h="495889">
                <a:tc>
                  <a:txBody>
                    <a:bodyPr/>
                    <a:lstStyle/>
                    <a:p>
                      <a:r>
                        <a:rPr lang="en-AU" sz="1800"/>
                        <a:t>Messenger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280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280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9174864"/>
                  </a:ext>
                </a:extLst>
              </a:tr>
              <a:tr h="495889">
                <a:tc>
                  <a:txBody>
                    <a:bodyPr/>
                    <a:lstStyle/>
                    <a:p>
                      <a:r>
                        <a:rPr lang="en-AU" sz="1800"/>
                        <a:t>Spotify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130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5940452"/>
                  </a:ext>
                </a:extLst>
              </a:tr>
              <a:tr h="495889">
                <a:tc>
                  <a:txBody>
                    <a:bodyPr/>
                    <a:lstStyle/>
                    <a:p>
                      <a:r>
                        <a:rPr lang="en-AU" sz="1800"/>
                        <a:t>Snapchat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140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190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0765709"/>
                  </a:ext>
                </a:extLst>
              </a:tr>
              <a:tr h="495889">
                <a:tc>
                  <a:txBody>
                    <a:bodyPr/>
                    <a:lstStyle/>
                    <a:p>
                      <a:r>
                        <a:rPr lang="en-AU" sz="1800"/>
                        <a:t>Facebook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110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150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300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/>
                        <a:t>390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381049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1407474-58CC-1095-98DB-C3751E5D0C15}"/>
              </a:ext>
            </a:extLst>
          </p:cNvPr>
          <p:cNvSpPr txBox="1"/>
          <p:nvPr/>
        </p:nvSpPr>
        <p:spPr>
          <a:xfrm>
            <a:off x="8119322" y="6309711"/>
            <a:ext cx="306612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/>
              <a:t>Sensor Tower. </a:t>
            </a:r>
            <a:r>
              <a:rPr lang="en-US" sz="800" i="1"/>
              <a:t>The Size of iPhone’s Top Apps Has Increased by 1,000% in Four Years</a:t>
            </a:r>
            <a:r>
              <a:rPr lang="en-US" sz="800"/>
              <a:t>. Sensor Tower Blog, June 2017.</a:t>
            </a:r>
            <a:endParaRPr lang="en-AU" sz="800"/>
          </a:p>
        </p:txBody>
      </p:sp>
    </p:spTree>
    <p:extLst>
      <p:ext uri="{BB962C8B-B14F-4D97-AF65-F5344CB8AC3E}">
        <p14:creationId xmlns:p14="http://schemas.microsoft.com/office/powerpoint/2010/main" val="200130837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D500B-DA4F-8494-0C02-EFC8B4E7F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1B29C-6F88-1719-63F0-2E37B52F0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iOS app size changes over time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AEB98B-2B9C-A400-1FB3-7E1071F8EE0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AF0D36-3B6B-7CAB-8C81-E228B38F45C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17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pic>
        <p:nvPicPr>
          <p:cNvPr id="7" name="Google Shape;181;g37340eac466_0_0">
            <a:extLst>
              <a:ext uri="{FF2B5EF4-FFF2-40B4-BE49-F238E27FC236}">
                <a16:creationId xmlns:a16="http://schemas.microsoft.com/office/drawing/2014/main" id="{8993DAC6-4B18-3E4A-4F46-8818610F4AB6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946017" y="1472968"/>
            <a:ext cx="6299965" cy="48516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280660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94BC6-7E4A-A6E1-001E-8AE8A8403B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ED301-4FAA-3730-A04C-04676F60F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11037385" cy="1001540"/>
          </a:xfrm>
        </p:spPr>
        <p:txBody>
          <a:bodyPr/>
          <a:lstStyle/>
          <a:p>
            <a:r>
              <a:rPr lang="en-AU"/>
              <a:t>Lesson 4 • My screentime footprint</a:t>
            </a:r>
            <a:endParaRPr lang="en-AU" baseline="-2500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44CE9F1-A6DB-8148-7235-08C746062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AU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18</a:t>
            </a:fld>
            <a:r>
              <a:rPr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F374E9-2198-34F4-0C92-67C95CD3BF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</p:spTree>
    <p:extLst>
      <p:ext uri="{BB962C8B-B14F-4D97-AF65-F5344CB8AC3E}">
        <p14:creationId xmlns:p14="http://schemas.microsoft.com/office/powerpoint/2010/main" val="20267414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AE6337-1F69-F02A-81AA-D1FC76AB1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70B934-C78E-14C0-C677-9E1F50C9F8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19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CAF8D-84E4-D2F3-B768-5E3F222CFE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pic>
        <p:nvPicPr>
          <p:cNvPr id="7" name="Picture 6" descr="A diagram of maths&#10;&#10;AI-generated content may be incorrect.">
            <a:extLst>
              <a:ext uri="{FF2B5EF4-FFF2-40B4-BE49-F238E27FC236}">
                <a16:creationId xmlns:a16="http://schemas.microsoft.com/office/drawing/2014/main" id="{1F510E01-759A-4703-E016-1E1E810E82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188" y="333997"/>
            <a:ext cx="6105624" cy="6071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170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74229F-D283-ABE4-0543-80EB8C94A4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8428A-349C-0620-30A4-E2B75267E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Mathematical modelling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9939265-C20F-D51F-62F6-A6B1BE3E22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AU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2</a:t>
            </a:fld>
            <a:r>
              <a:rPr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FC23D9-C05C-4B05-151A-EDD289BE98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</p:spTree>
    <p:extLst>
      <p:ext uri="{BB962C8B-B14F-4D97-AF65-F5344CB8AC3E}">
        <p14:creationId xmlns:p14="http://schemas.microsoft.com/office/powerpoint/2010/main" val="3200361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D339B-AFAA-F76C-8135-6BDCC3F8C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4DB69-85AF-0A9A-89FF-F52D90F1C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CO</a:t>
            </a:r>
            <a:r>
              <a:rPr lang="en-US" baseline="-25000"/>
              <a:t>2</a:t>
            </a:r>
            <a:r>
              <a:rPr lang="en-AU"/>
              <a:t> emissions by activity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0ED4D5E-45B6-556C-AD47-6E2CD59176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299965"/>
              </p:ext>
            </p:extLst>
          </p:nvPr>
        </p:nvGraphicFramePr>
        <p:xfrm>
          <a:off x="787799" y="1348739"/>
          <a:ext cx="10616401" cy="5316915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710060">
                  <a:extLst>
                    <a:ext uri="{9D8B030D-6E8A-4147-A177-3AD203B41FA5}">
                      <a16:colId xmlns:a16="http://schemas.microsoft.com/office/drawing/2014/main" val="2150814110"/>
                    </a:ext>
                  </a:extLst>
                </a:gridCol>
                <a:gridCol w="1857221">
                  <a:extLst>
                    <a:ext uri="{9D8B030D-6E8A-4147-A177-3AD203B41FA5}">
                      <a16:colId xmlns:a16="http://schemas.microsoft.com/office/drawing/2014/main" val="2379355483"/>
                    </a:ext>
                  </a:extLst>
                </a:gridCol>
                <a:gridCol w="1800379">
                  <a:extLst>
                    <a:ext uri="{9D8B030D-6E8A-4147-A177-3AD203B41FA5}">
                      <a16:colId xmlns:a16="http://schemas.microsoft.com/office/drawing/2014/main" val="1688692446"/>
                    </a:ext>
                  </a:extLst>
                </a:gridCol>
                <a:gridCol w="1445741">
                  <a:extLst>
                    <a:ext uri="{9D8B030D-6E8A-4147-A177-3AD203B41FA5}">
                      <a16:colId xmlns:a16="http://schemas.microsoft.com/office/drawing/2014/main" val="1489294455"/>
                    </a:ext>
                  </a:extLst>
                </a:gridCol>
                <a:gridCol w="1803000">
                  <a:extLst>
                    <a:ext uri="{9D8B030D-6E8A-4147-A177-3AD203B41FA5}">
                      <a16:colId xmlns:a16="http://schemas.microsoft.com/office/drawing/2014/main" val="875697494"/>
                    </a:ext>
                  </a:extLst>
                </a:gridCol>
              </a:tblGrid>
              <a:tr h="717060">
                <a:tc>
                  <a:txBody>
                    <a:bodyPr/>
                    <a:lstStyle/>
                    <a:p>
                      <a:pPr algn="ctr"/>
                      <a:r>
                        <a:rPr lang="en-AU" sz="1400"/>
                        <a:t>Activity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18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/>
                        <a:t>CO</a:t>
                      </a:r>
                      <a:r>
                        <a:rPr lang="en-AU" sz="1400" baseline="-25000"/>
                        <a:t>2 </a:t>
                      </a:r>
                      <a:r>
                        <a:rPr lang="en-AU" sz="1400"/>
                        <a:t>emission rate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/>
                        <a:t>What if I did this in a day?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/>
                        <a:t>Daily emissions </a:t>
                      </a:r>
                    </a:p>
                    <a:p>
                      <a:pPr algn="ctr"/>
                      <a:r>
                        <a:rPr lang="en-AU" sz="1100" b="0"/>
                        <a:t>(kgs)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/>
                        <a:t>Ranking</a:t>
                      </a:r>
                    </a:p>
                    <a:p>
                      <a:pPr algn="ctr"/>
                      <a:r>
                        <a:rPr lang="en-AU" sz="1100" b="0"/>
                        <a:t>(1 = activity with highest CO2 emissions)</a:t>
                      </a:r>
                      <a:endParaRPr lang="en-AU" sz="1400" b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6504569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j-lt"/>
                          <a:ea typeface="Aptos"/>
                          <a:cs typeface="Aptos"/>
                          <a:sym typeface="Aptos"/>
                        </a:rPr>
                        <a:t>Sending a text message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0.015g/message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85 texts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8423216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j-lt"/>
                          <a:ea typeface="Aptos"/>
                          <a:cs typeface="Aptos"/>
                          <a:sym typeface="Aptos"/>
                        </a:rPr>
                        <a:t>Making a mobile call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1.5g/min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15 minutes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3132995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j-lt"/>
                          <a:ea typeface="Aptos"/>
                          <a:cs typeface="Aptos"/>
                          <a:sym typeface="Aptos"/>
                        </a:rPr>
                        <a:t>Streaming TV/video (HD)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55g/hr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70 minutes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334273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j-lt"/>
                          <a:ea typeface="Aptos"/>
                          <a:cs typeface="Aptos"/>
                          <a:sym typeface="Aptos"/>
                        </a:rPr>
                        <a:t>Using GenAI (e.g. ChatGPT)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2g/query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6 queries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9174864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j-lt"/>
                          <a:ea typeface="Aptos"/>
                          <a:cs typeface="Aptos"/>
                          <a:sym typeface="Aptos"/>
                        </a:rPr>
                        <a:t>Online gaming (e.g. playing Fortnite)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78g/hr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30 minutes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5940452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j-lt"/>
                          <a:ea typeface="Aptos"/>
                          <a:cs typeface="Aptos"/>
                          <a:sym typeface="Aptos"/>
                        </a:rPr>
                        <a:t>Listening to a podcast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8g/hr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1 hour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0765709"/>
                  </a:ext>
                </a:extLst>
              </a:tr>
              <a:tr h="43097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j-lt"/>
                          <a:ea typeface="Aptos"/>
                          <a:cs typeface="Aptos"/>
                          <a:sym typeface="Aptos"/>
                        </a:rPr>
                        <a:t>Playing a mobile game (e.g. Candy Crush)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2g/10 mins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30 minutes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3810495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j-lt"/>
                          <a:ea typeface="Aptos"/>
                          <a:cs typeface="Aptos"/>
                          <a:sym typeface="Aptos"/>
                        </a:rPr>
                        <a:t>Making a video call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12g/10 mins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50 minutes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5958340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j-lt"/>
                          <a:ea typeface="Aptos"/>
                          <a:cs typeface="Aptos"/>
                          <a:sym typeface="Aptos"/>
                        </a:rPr>
                        <a:t>Scrolling social media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2g/10 mins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2.5 hours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50167226"/>
                  </a:ext>
                </a:extLst>
              </a:tr>
              <a:tr h="43097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j-lt"/>
                          <a:ea typeface="Aptos"/>
                          <a:cs typeface="Aptos"/>
                          <a:sym typeface="Aptos"/>
                        </a:rPr>
                        <a:t>Sending an email (no attachment)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0.3g/email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30 emails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0805567"/>
                  </a:ext>
                </a:extLst>
              </a:tr>
              <a:tr h="43097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j-lt"/>
                          <a:ea typeface="Aptos"/>
                          <a:cs typeface="Aptos"/>
                          <a:sym typeface="Aptos"/>
                        </a:rPr>
                        <a:t>Sending an email (with attachment)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35g/email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2 emails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0725843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 kern="1200">
                          <a:solidFill>
                            <a:schemeClr val="tx1"/>
                          </a:solidFill>
                          <a:latin typeface="+mn-lt"/>
                          <a:ea typeface="Aptos"/>
                          <a:cs typeface="Aptos"/>
                          <a:sym typeface="Aptos"/>
                        </a:rPr>
                        <a:t>Streaming music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10g/hr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2 hours 20 minutes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AU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0296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90624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B87BE-1D60-6207-7B06-8073FB118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A3B79-9CC9-9200-8B61-1ED43A142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000"/>
              <a:t>Estimated CO</a:t>
            </a:r>
            <a:r>
              <a:rPr lang="en-AU" sz="3000" baseline="-25000"/>
              <a:t>2</a:t>
            </a:r>
            <a:r>
              <a:rPr lang="en-AU" sz="3000"/>
              <a:t> emissions per person in Australia in 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AC8AA8-BCC9-4218-BD3B-10497B9B977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21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F5ED40D-A730-5D18-090F-68C924144CCC}"/>
              </a:ext>
            </a:extLst>
          </p:cNvPr>
          <p:cNvSpPr txBox="1"/>
          <p:nvPr/>
        </p:nvSpPr>
        <p:spPr>
          <a:xfrm>
            <a:off x="785665" y="6159036"/>
            <a:ext cx="8690189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800"/>
              <a:t>Emissions Database for Global Atmospheric Research. (n.d.). </a:t>
            </a:r>
            <a:r>
              <a:rPr lang="en-US" sz="800" i="1"/>
              <a:t>EDGAR</a:t>
            </a:r>
            <a:r>
              <a:rPr lang="en-US" sz="800"/>
              <a:t>. </a:t>
            </a:r>
            <a:r>
              <a:rPr lang="en-US" sz="800">
                <a:hlinkClick r:id="rId2"/>
              </a:rPr>
              <a:t>https://edgar.jrc.ec.europa.eu/</a:t>
            </a:r>
            <a:endParaRPr lang="en-US" sz="800"/>
          </a:p>
          <a:p>
            <a:pPr>
              <a:spcAft>
                <a:spcPts val="600"/>
              </a:spcAft>
              <a:buNone/>
            </a:pPr>
            <a:r>
              <a:rPr lang="en-US" sz="800"/>
              <a:t>United Nations Department of Economic and Social Affairs, Population Division. (n.d.). </a:t>
            </a:r>
            <a:r>
              <a:rPr lang="en-US" sz="800" i="1"/>
              <a:t>World Population Prospects</a:t>
            </a:r>
            <a:r>
              <a:rPr lang="en-US" sz="800"/>
              <a:t>. </a:t>
            </a:r>
            <a:r>
              <a:rPr lang="en-US" sz="800">
                <a:hlinkClick r:id="rId3"/>
              </a:rPr>
              <a:t>https://population.un.org/wpp/</a:t>
            </a:r>
            <a:endParaRPr lang="en-US" sz="800"/>
          </a:p>
        </p:txBody>
      </p:sp>
      <p:sp>
        <p:nvSpPr>
          <p:cNvPr id="4" name="Google Shape;130;p3">
            <a:extLst>
              <a:ext uri="{FF2B5EF4-FFF2-40B4-BE49-F238E27FC236}">
                <a16:creationId xmlns:a16="http://schemas.microsoft.com/office/drawing/2014/main" id="{A3C9D00B-334A-3E46-96DC-11D7DA454639}"/>
              </a:ext>
            </a:extLst>
          </p:cNvPr>
          <p:cNvSpPr txBox="1"/>
          <p:nvPr/>
        </p:nvSpPr>
        <p:spPr>
          <a:xfrm>
            <a:off x="789935" y="2061090"/>
            <a:ext cx="10568136" cy="1683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1800"/>
              </a:spcAft>
              <a:buClr>
                <a:srgbClr val="000000"/>
              </a:buClr>
              <a:buSzPts val="4400"/>
            </a:pPr>
            <a:r>
              <a:rPr lang="en-AU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Estimated CO</a:t>
            </a:r>
            <a:r>
              <a:rPr lang="en-US" sz="2800" b="1" baseline="-25000"/>
              <a:t>2</a:t>
            </a:r>
            <a:r>
              <a:rPr lang="en-AU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emissions – 380 million tonnes</a:t>
            </a:r>
          </a:p>
          <a:p>
            <a:pPr>
              <a:spcAft>
                <a:spcPts val="1800"/>
              </a:spcAft>
              <a:buClr>
                <a:srgbClr val="000000"/>
              </a:buClr>
              <a:buSzPts val="4400"/>
            </a:pPr>
            <a:r>
              <a:rPr lang="en-US" sz="2800" b="1">
                <a:solidFill>
                  <a:schemeClr val="dk1"/>
                </a:solidFill>
                <a:ea typeface="Arial"/>
                <a:cs typeface="Arial"/>
                <a:sym typeface="Arial"/>
              </a:rPr>
              <a:t>Estimated population – 27 million people</a:t>
            </a:r>
            <a:endParaRPr lang="en-US" sz="2800" b="1" baseline="-2500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7" name="Google Shape;124;p3">
            <a:extLst>
              <a:ext uri="{FF2B5EF4-FFF2-40B4-BE49-F238E27FC236}">
                <a16:creationId xmlns:a16="http://schemas.microsoft.com/office/drawing/2014/main" id="{BE3C023B-010D-984C-DDC2-FC4F7282C465}"/>
              </a:ext>
            </a:extLst>
          </p:cNvPr>
          <p:cNvSpPr txBox="1"/>
          <p:nvPr/>
        </p:nvSpPr>
        <p:spPr>
          <a:xfrm>
            <a:off x="789935" y="3705236"/>
            <a:ext cx="10749078" cy="1674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15000"/>
              </a:lnSpc>
              <a:spcAft>
                <a:spcPts val="1200"/>
              </a:spcAft>
              <a:buClr>
                <a:srgbClr val="000000"/>
              </a:buClr>
              <a:buSzPts val="2100"/>
            </a:pPr>
            <a:r>
              <a:rPr lang="en-US" sz="2400" i="1">
                <a:solidFill>
                  <a:schemeClr val="dk1"/>
                </a:solidFill>
                <a:ea typeface="Arial"/>
                <a:cs typeface="Arial"/>
                <a:sym typeface="Arial"/>
              </a:rPr>
              <a:t>What is the approximate r</a:t>
            </a:r>
            <a:r>
              <a:rPr lang="en-US" sz="2400" i="1"/>
              <a:t>ate of CO</a:t>
            </a:r>
            <a:r>
              <a:rPr lang="en-US" sz="2400" i="1" baseline="-25000"/>
              <a:t>2</a:t>
            </a:r>
            <a:r>
              <a:rPr lang="en-US" sz="2400" i="1"/>
              <a:t> emissions (in kgs) per person per year? </a:t>
            </a:r>
          </a:p>
          <a:p>
            <a:pPr>
              <a:lnSpc>
                <a:spcPct val="115000"/>
              </a:lnSpc>
              <a:spcAft>
                <a:spcPts val="1200"/>
              </a:spcAft>
              <a:buClr>
                <a:srgbClr val="000000"/>
              </a:buClr>
              <a:buSzPts val="2100"/>
            </a:pPr>
            <a:r>
              <a:rPr lang="en-US" i="1"/>
              <a:t>Approximately, what proportion of a person’s annual CO₂ emissions can be attributed to their online activity?</a:t>
            </a:r>
            <a:endParaRPr lang="en-US" sz="2400" i="1"/>
          </a:p>
        </p:txBody>
      </p:sp>
    </p:spTree>
    <p:extLst>
      <p:ext uri="{BB962C8B-B14F-4D97-AF65-F5344CB8AC3E}">
        <p14:creationId xmlns:p14="http://schemas.microsoft.com/office/powerpoint/2010/main" val="21802678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4C298D-F386-D0DE-6108-0D7BB023B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562A0-5EB5-4377-3B09-8E12CEC4F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CO2 emissions reduction strategies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3E2877A-674A-C1B0-7279-E6C38F1984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610392"/>
              </p:ext>
            </p:extLst>
          </p:nvPr>
        </p:nvGraphicFramePr>
        <p:xfrm>
          <a:off x="787799" y="1348739"/>
          <a:ext cx="10616400" cy="5101181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248375">
                  <a:extLst>
                    <a:ext uri="{9D8B030D-6E8A-4147-A177-3AD203B41FA5}">
                      <a16:colId xmlns:a16="http://schemas.microsoft.com/office/drawing/2014/main" val="2150814110"/>
                    </a:ext>
                  </a:extLst>
                </a:gridCol>
                <a:gridCol w="3051813">
                  <a:extLst>
                    <a:ext uri="{9D8B030D-6E8A-4147-A177-3AD203B41FA5}">
                      <a16:colId xmlns:a16="http://schemas.microsoft.com/office/drawing/2014/main" val="2379355483"/>
                    </a:ext>
                  </a:extLst>
                </a:gridCol>
                <a:gridCol w="4316212">
                  <a:extLst>
                    <a:ext uri="{9D8B030D-6E8A-4147-A177-3AD203B41FA5}">
                      <a16:colId xmlns:a16="http://schemas.microsoft.com/office/drawing/2014/main" val="1688692446"/>
                    </a:ext>
                  </a:extLst>
                </a:gridCol>
              </a:tblGrid>
              <a:tr h="501326">
                <a:tc>
                  <a:txBody>
                    <a:bodyPr/>
                    <a:lstStyle/>
                    <a:p>
                      <a:pPr algn="ctr"/>
                      <a:r>
                        <a:rPr lang="en-AU" sz="1400"/>
                        <a:t>Activity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18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/>
                        <a:t>CO</a:t>
                      </a:r>
                      <a:r>
                        <a:rPr lang="en-AU" sz="1400" baseline="-25000"/>
                        <a:t>2 </a:t>
                      </a:r>
                      <a:r>
                        <a:rPr lang="en-AU" sz="1400"/>
                        <a:t>emission rate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/>
                        <a:t>Reduction Strategy</a:t>
                      </a:r>
                      <a:endParaRPr lang="en-AU" sz="1400" b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6504569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j-lt"/>
                          <a:ea typeface="Aptos"/>
                          <a:cs typeface="Aptos"/>
                          <a:sym typeface="Aptos"/>
                        </a:rPr>
                        <a:t>Sending a text message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0.015g/text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8804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200"/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548423216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j-lt"/>
                          <a:ea typeface="Aptos"/>
                          <a:cs typeface="Aptos"/>
                          <a:sym typeface="Aptos"/>
                        </a:rPr>
                        <a:t>Making a mobile call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1.5g/min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l"/>
                      <a:endParaRPr lang="en-AU" sz="1200"/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2533132995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j-lt"/>
                          <a:ea typeface="Aptos"/>
                          <a:cs typeface="Aptos"/>
                          <a:sym typeface="Aptos"/>
                        </a:rPr>
                        <a:t>Streaming TV/video (HD)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55g/hr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</a:pP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351334273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j-lt"/>
                          <a:ea typeface="Aptos"/>
                          <a:cs typeface="Aptos"/>
                          <a:sym typeface="Aptos"/>
                        </a:rPr>
                        <a:t>Using GenAI (e.g. ChatGPT)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2g/query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8804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200"/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4269174864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j-lt"/>
                          <a:ea typeface="Aptos"/>
                          <a:cs typeface="Aptos"/>
                          <a:sym typeface="Aptos"/>
                        </a:rPr>
                        <a:t>Online gaming (e.g. playing Fortnite)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78g/hr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8804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200"/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45940452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j-lt"/>
                          <a:ea typeface="Aptos"/>
                          <a:cs typeface="Aptos"/>
                          <a:sym typeface="Aptos"/>
                        </a:rPr>
                        <a:t>Listening to a podcast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8g/hr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40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3700765709"/>
                  </a:ext>
                </a:extLst>
              </a:tr>
              <a:tr h="43097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j-lt"/>
                          <a:ea typeface="Aptos"/>
                          <a:cs typeface="Aptos"/>
                          <a:sym typeface="Aptos"/>
                        </a:rPr>
                        <a:t>Playing a mobile game (e.g. Candy Crush)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2g/10 min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8804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200"/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873810495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j-lt"/>
                          <a:ea typeface="Aptos"/>
                          <a:cs typeface="Aptos"/>
                          <a:sym typeface="Aptos"/>
                        </a:rPr>
                        <a:t>Making a video call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12g/10 min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8804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200"/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265958340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j-lt"/>
                          <a:ea typeface="Aptos"/>
                          <a:cs typeface="Aptos"/>
                          <a:sym typeface="Aptos"/>
                        </a:rPr>
                        <a:t>Scrolling social media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2g/10 min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l"/>
                      <a:endParaRPr lang="en-AU" sz="1200"/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4150167226"/>
                  </a:ext>
                </a:extLst>
              </a:tr>
              <a:tr h="43097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j-lt"/>
                          <a:ea typeface="Aptos"/>
                          <a:cs typeface="Aptos"/>
                          <a:sym typeface="Aptos"/>
                        </a:rPr>
                        <a:t>Sending an email (no attachment)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0.3g/email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l"/>
                      <a:endParaRPr lang="en-AU" sz="1200"/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3865153045"/>
                  </a:ext>
                </a:extLst>
              </a:tr>
              <a:tr h="43097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j-lt"/>
                          <a:ea typeface="Aptos"/>
                          <a:cs typeface="Aptos"/>
                          <a:sym typeface="Aptos"/>
                        </a:rPr>
                        <a:t>Sending an email with an attachment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35g/attachment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8804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200"/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3680725843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 kern="1200">
                          <a:solidFill>
                            <a:schemeClr val="tx1"/>
                          </a:solidFill>
                          <a:latin typeface="+mn-lt"/>
                          <a:ea typeface="Aptos"/>
                          <a:cs typeface="Aptos"/>
                          <a:sym typeface="Aptos"/>
                        </a:rPr>
                        <a:t>Streaming music</a:t>
                      </a:r>
                      <a:endParaRPr sz="1400">
                        <a:latin typeface="+mj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400">
                          <a:latin typeface="+mn-lt"/>
                          <a:ea typeface="Aptos"/>
                          <a:cs typeface="Aptos"/>
                          <a:sym typeface="Aptos"/>
                        </a:rPr>
                        <a:t>10g/hr</a:t>
                      </a:r>
                      <a:endParaRPr sz="14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400"/>
                        </a:spcBef>
                        <a:spcAft>
                          <a:spcPts val="0"/>
                        </a:spcAft>
                        <a:buNone/>
                      </a:pP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2600296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01260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035525-A2C7-B952-4909-F1051B264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513C4-C485-85C3-077E-C963751B0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CO2 emissions reduction strategies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CA9F82A-FB79-627D-351B-A0E11A552C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215889"/>
              </p:ext>
            </p:extLst>
          </p:nvPr>
        </p:nvGraphicFramePr>
        <p:xfrm>
          <a:off x="787800" y="1348739"/>
          <a:ext cx="10616400" cy="5101181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083382">
                  <a:extLst>
                    <a:ext uri="{9D8B030D-6E8A-4147-A177-3AD203B41FA5}">
                      <a16:colId xmlns:a16="http://schemas.microsoft.com/office/drawing/2014/main" val="2150814110"/>
                    </a:ext>
                  </a:extLst>
                </a:gridCol>
                <a:gridCol w="1955615">
                  <a:extLst>
                    <a:ext uri="{9D8B030D-6E8A-4147-A177-3AD203B41FA5}">
                      <a16:colId xmlns:a16="http://schemas.microsoft.com/office/drawing/2014/main" val="2379355483"/>
                    </a:ext>
                  </a:extLst>
                </a:gridCol>
                <a:gridCol w="5577403">
                  <a:extLst>
                    <a:ext uri="{9D8B030D-6E8A-4147-A177-3AD203B41FA5}">
                      <a16:colId xmlns:a16="http://schemas.microsoft.com/office/drawing/2014/main" val="1688692446"/>
                    </a:ext>
                  </a:extLst>
                </a:gridCol>
              </a:tblGrid>
              <a:tr h="501326">
                <a:tc>
                  <a:txBody>
                    <a:bodyPr/>
                    <a:lstStyle/>
                    <a:p>
                      <a:pPr algn="ctr"/>
                      <a:r>
                        <a:rPr lang="en-AU" sz="1400"/>
                        <a:t>Activity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18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/>
                        <a:t>CO</a:t>
                      </a:r>
                      <a:r>
                        <a:rPr lang="en-AU" sz="1400" baseline="-25000"/>
                        <a:t>2 </a:t>
                      </a:r>
                      <a:r>
                        <a:rPr lang="en-AU" sz="1400"/>
                        <a:t>emission rate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/>
                        <a:t>Reduction Strategy</a:t>
                      </a:r>
                      <a:endParaRPr lang="en-AU" sz="1400" b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6504569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Sending a text message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0.015g/text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8804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/>
                        <a:t>Send less messages with images and videos; use traditional SMS when possible</a:t>
                      </a: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548423216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Making a mobile call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1.5g/min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200"/>
                        <a:t>Avoid making unnecessary calls</a:t>
                      </a: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2533132995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Streaming TV/video (HD)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55g/hr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400"/>
                        </a:spcBef>
                      </a:pPr>
                      <a:r>
                        <a:rPr lang="en-AU" sz="1200"/>
                        <a:t>Lower video resolution; download rather than stream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351334273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Using GenAI (e.g. ChatGPT)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2g/query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8804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/>
                        <a:t>Use pre-trained models</a:t>
                      </a: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4269174864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Online gaming (e.g. playing Fortnite)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78g/hr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8804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/>
                        <a:t>Lower in-game graphic settings</a:t>
                      </a: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45940452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Listening to a podcast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8g/hr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4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Download rather than stream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3700765709"/>
                  </a:ext>
                </a:extLst>
              </a:tr>
              <a:tr h="43097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Playing a mobile game (e.g. Candy Crush)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2g/10 min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8804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/>
                        <a:t>Lower in-game graphic settings</a:t>
                      </a: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873810495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Making a video call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12g/10 min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8804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/>
                        <a:t>Use voice calls instead of video calls</a:t>
                      </a: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265958340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Scrolling social media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2g/10 min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200"/>
                        <a:t>Use lower resolutions; disable video autoplay</a:t>
                      </a: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4150167226"/>
                  </a:ext>
                </a:extLst>
              </a:tr>
              <a:tr h="43097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Sending an email (no attachment)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0.3g/email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sz="1200"/>
                        <a:t>Send fewer emails; unsubscribe from junk emails</a:t>
                      </a: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3865153045"/>
                  </a:ext>
                </a:extLst>
              </a:tr>
              <a:tr h="43097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Sending an email with an attachment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35g/attachment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8804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/>
                        <a:t>Save large files to a cloud service and send a link instead of attaching</a:t>
                      </a: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3680725843"/>
                  </a:ext>
                </a:extLst>
              </a:tr>
              <a:tr h="36743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 kern="1200">
                          <a:solidFill>
                            <a:schemeClr val="tx1"/>
                          </a:solidFill>
                          <a:latin typeface="+mn-lt"/>
                          <a:ea typeface="Aptos"/>
                          <a:cs typeface="Aptos"/>
                          <a:sym typeface="Aptos"/>
                        </a:rPr>
                        <a:t>Streaming music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10g/hr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4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200">
                          <a:latin typeface="+mn-lt"/>
                          <a:ea typeface="Aptos"/>
                          <a:cs typeface="Aptos"/>
                          <a:sym typeface="Aptos"/>
                        </a:rPr>
                        <a:t>Download rather than stream</a:t>
                      </a:r>
                      <a:endParaRPr sz="1200">
                        <a:latin typeface="+mn-lt"/>
                        <a:ea typeface="Aptos"/>
                        <a:cs typeface="Aptos"/>
                        <a:sym typeface="Aptos"/>
                      </a:endParaRPr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2600296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9176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3DAAAC-47D1-985E-2125-0F83623E29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3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D8B80-8AAF-EA10-E68E-0596E33B25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pic>
        <p:nvPicPr>
          <p:cNvPr id="7" name="Picture 6" descr="A diagram of maths&#10;&#10;AI-generated content may be incorrect.">
            <a:extLst>
              <a:ext uri="{FF2B5EF4-FFF2-40B4-BE49-F238E27FC236}">
                <a16:creationId xmlns:a16="http://schemas.microsoft.com/office/drawing/2014/main" id="{F4770A6C-36E2-D2C4-DB97-FEEF8B81F3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188" y="333997"/>
            <a:ext cx="6105624" cy="6071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092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326E2-1DC2-ED9A-18F7-5BA89F932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01FE2-117F-E62E-A679-39CF2AE8F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10707480" cy="1001540"/>
          </a:xfrm>
        </p:spPr>
        <p:txBody>
          <a:bodyPr/>
          <a:lstStyle/>
          <a:p>
            <a:r>
              <a:rPr lang="en-AU"/>
              <a:t>Lesson 1 • Comparing footprints</a:t>
            </a:r>
            <a:endParaRPr lang="en-AU" baseline="-2500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65FF3F-F1A4-A536-C564-ED4EA24F55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AU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4</a:t>
            </a:fld>
            <a:r>
              <a:rPr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359449-7A5D-49BD-AA20-0EB81DB47E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</p:spTree>
    <p:extLst>
      <p:ext uri="{BB962C8B-B14F-4D97-AF65-F5344CB8AC3E}">
        <p14:creationId xmlns:p14="http://schemas.microsoft.com/office/powerpoint/2010/main" val="1310261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4F3B5-C00A-2D85-E96B-8013CE67A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7087D5-F255-35E5-249D-F29B597850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5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34A4DA-1BA6-67EA-3D7D-C27BEE7C8E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pic>
        <p:nvPicPr>
          <p:cNvPr id="7" name="Picture 6" descr="A diagram of maths&#10;&#10;AI-generated content may be incorrect.">
            <a:extLst>
              <a:ext uri="{FF2B5EF4-FFF2-40B4-BE49-F238E27FC236}">
                <a16:creationId xmlns:a16="http://schemas.microsoft.com/office/drawing/2014/main" id="{CF874196-C68D-31B5-5794-C1E93AA47D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188" y="333997"/>
            <a:ext cx="6105624" cy="6071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14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A773F-8636-FD15-F599-72D7E0867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65082-AE6A-2F5A-DF1E-45AA820AF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Comparing countries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E6C65B-D281-48E3-A5B3-E32E5751CF9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6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D7BCBD8D-8495-A2F4-871B-8F51378ED3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0913132"/>
              </p:ext>
            </p:extLst>
          </p:nvPr>
        </p:nvGraphicFramePr>
        <p:xfrm>
          <a:off x="580125" y="1524002"/>
          <a:ext cx="5423726" cy="4735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396A1C07-3AB3-B740-E9D6-5B4EEB30DD9E}"/>
              </a:ext>
            </a:extLst>
          </p:cNvPr>
          <p:cNvSpPr txBox="1"/>
          <p:nvPr/>
        </p:nvSpPr>
        <p:spPr>
          <a:xfrm>
            <a:off x="687572" y="6325339"/>
            <a:ext cx="489097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800"/>
              <a:t>Emissions Database for Global Atmospheric Research. (2025). </a:t>
            </a:r>
            <a:r>
              <a:rPr lang="en-US" sz="800" i="1"/>
              <a:t>EDGAR</a:t>
            </a:r>
            <a:r>
              <a:rPr lang="en-US" sz="800"/>
              <a:t>. </a:t>
            </a:r>
            <a:r>
              <a:rPr lang="en-US" sz="800">
                <a:hlinkClick r:id="rId3"/>
              </a:rPr>
              <a:t>https://edgar.jrc.ec.europa.eu/</a:t>
            </a:r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3208655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DB0A77-945F-FB77-D60C-98CB3FDBB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45B35-C9CA-94C7-4032-AF0538FFB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Comparing countries and populations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37ED43-C33E-DCC6-3A8F-5E2DE565F7B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7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CF382ED-6C70-0E5A-A928-AD81F60F7F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2140374"/>
              </p:ext>
            </p:extLst>
          </p:nvPr>
        </p:nvGraphicFramePr>
        <p:xfrm>
          <a:off x="580125" y="1524002"/>
          <a:ext cx="5423726" cy="4735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CD1069D-33D1-1ED8-A291-B201120A9162}"/>
              </a:ext>
            </a:extLst>
          </p:cNvPr>
          <p:cNvSpPr txBox="1"/>
          <p:nvPr/>
        </p:nvSpPr>
        <p:spPr>
          <a:xfrm>
            <a:off x="687572" y="6325339"/>
            <a:ext cx="489097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800"/>
              <a:t>Emissions Database for Global Atmospheric Research. (2025). </a:t>
            </a:r>
            <a:r>
              <a:rPr lang="en-US" sz="800" i="1"/>
              <a:t>EDGAR</a:t>
            </a:r>
            <a:r>
              <a:rPr lang="en-US" sz="800"/>
              <a:t>. </a:t>
            </a:r>
            <a:r>
              <a:rPr lang="en-US" sz="800">
                <a:hlinkClick r:id="rId5"/>
              </a:rPr>
              <a:t>https://edgar.jrc.ec.europa.eu/</a:t>
            </a:r>
            <a:endParaRPr lang="en-US" sz="80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B1AEE4F-6A6F-DD4B-1724-8174AE8575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4258134"/>
              </p:ext>
            </p:extLst>
          </p:nvPr>
        </p:nvGraphicFramePr>
        <p:xfrm>
          <a:off x="6248069" y="1524002"/>
          <a:ext cx="5363806" cy="4735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88CC444-A732-A512-7E60-C3EF249AD916}"/>
              </a:ext>
            </a:extLst>
          </p:cNvPr>
          <p:cNvSpPr txBox="1"/>
          <p:nvPr/>
        </p:nvSpPr>
        <p:spPr>
          <a:xfrm>
            <a:off x="6367220" y="6263784"/>
            <a:ext cx="449216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800"/>
              <a:t>United Nations Department of Economic and Social Affairs, Population Division. (n.d.). </a:t>
            </a:r>
            <a:r>
              <a:rPr lang="en-US" sz="800" i="1"/>
              <a:t>World Population Prospects</a:t>
            </a:r>
            <a:r>
              <a:rPr lang="en-US" sz="800"/>
              <a:t>. </a:t>
            </a:r>
            <a:r>
              <a:rPr lang="en-US" sz="800">
                <a:hlinkClick r:id="rId7"/>
              </a:rPr>
              <a:t>https://population.un.org/wpp/</a:t>
            </a:r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162914731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94308B-266D-F774-C78C-DF3C642035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EC1CA-A22F-EC43-D3AC-AB1D9DA4D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10222222" cy="1001540"/>
          </a:xfrm>
        </p:spPr>
        <p:txBody>
          <a:bodyPr/>
          <a:lstStyle/>
          <a:p>
            <a:r>
              <a:rPr lang="en-AU"/>
              <a:t>Lesson 2 • Looking to the future</a:t>
            </a:r>
            <a:endParaRPr lang="en-AU" baseline="-2500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09ADA5-BA8A-3EB8-290E-43B676A291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AU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8</a:t>
            </a:fld>
            <a:r>
              <a:rPr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66E36C-A125-8BE1-93FA-BA9A0D72BA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</p:spTree>
    <p:extLst>
      <p:ext uri="{BB962C8B-B14F-4D97-AF65-F5344CB8AC3E}">
        <p14:creationId xmlns:p14="http://schemas.microsoft.com/office/powerpoint/2010/main" val="2894406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2AEB99-DCBC-6093-514E-0C25F6C71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4BE8DF-B83C-A16A-3E65-79B2C885CE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9</a:t>
            </a:fld>
            <a:r>
              <a:rPr sz="120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10EA4-7557-D875-3F74-058AD92F95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resolve.edu.au</a:t>
            </a:r>
          </a:p>
        </p:txBody>
      </p:sp>
      <p:pic>
        <p:nvPicPr>
          <p:cNvPr id="7" name="Picture 6" descr="A diagram of maths&#10;&#10;AI-generated content may be incorrect.">
            <a:extLst>
              <a:ext uri="{FF2B5EF4-FFF2-40B4-BE49-F238E27FC236}">
                <a16:creationId xmlns:a16="http://schemas.microsoft.com/office/drawing/2014/main" id="{791E4108-7828-7E12-5ACF-75F866505C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188" y="333997"/>
            <a:ext cx="6105624" cy="6071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663367"/>
      </p:ext>
    </p:extLst>
  </p:cSld>
  <p:clrMapOvr>
    <a:masterClrMapping/>
  </p:clrMapOvr>
</p:sld>
</file>

<file path=ppt/theme/theme1.xml><?xml version="1.0" encoding="utf-8"?>
<a:theme xmlns:a="http://schemas.openxmlformats.org/drawingml/2006/main" name="reSolve">
  <a:themeElements>
    <a:clrScheme name="AASE Resolve Colours">
      <a:dk1>
        <a:srgbClr val="000000"/>
      </a:dk1>
      <a:lt1>
        <a:sysClr val="window" lastClr="FFFFFF"/>
      </a:lt1>
      <a:dk2>
        <a:srgbClr val="000000"/>
      </a:dk2>
      <a:lt2>
        <a:srgbClr val="FC940B"/>
      </a:lt2>
      <a:accent1>
        <a:srgbClr val="FC940B"/>
      </a:accent1>
      <a:accent2>
        <a:srgbClr val="F5B841"/>
      </a:accent2>
      <a:accent3>
        <a:srgbClr val="DBD7D2"/>
      </a:accent3>
      <a:accent4>
        <a:srgbClr val="FFEFD5"/>
      </a:accent4>
      <a:accent5>
        <a:srgbClr val="DD3E00"/>
      </a:accent5>
      <a:accent6>
        <a:srgbClr val="FFAE76"/>
      </a:accent6>
      <a:hlink>
        <a:srgbClr val="FC940B"/>
      </a:hlink>
      <a:folHlink>
        <a:srgbClr val="DBD7D2"/>
      </a:folHlink>
    </a:clrScheme>
    <a:fontScheme name="AAS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6E6"/>
        </a:solidFill>
        <a:ln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1" id="{83C6896F-28D8-4D7C-967E-DDDA3AE0D7E6}" vid="{EF47F3FA-6CB1-43A2-9506-4AB622D9E422}"/>
    </a:ext>
  </a:extLst>
</a:theme>
</file>

<file path=ppt/theme/theme2.xml><?xml version="1.0" encoding="utf-8"?>
<a:theme xmlns:a="http://schemas.openxmlformats.org/drawingml/2006/main" name="1_reSolve">
  <a:themeElements>
    <a:clrScheme name="AASE Resolve Colours">
      <a:dk1>
        <a:srgbClr val="000000"/>
      </a:dk1>
      <a:lt1>
        <a:sysClr val="window" lastClr="FFFFFF"/>
      </a:lt1>
      <a:dk2>
        <a:srgbClr val="000000"/>
      </a:dk2>
      <a:lt2>
        <a:srgbClr val="FC940B"/>
      </a:lt2>
      <a:accent1>
        <a:srgbClr val="FC940B"/>
      </a:accent1>
      <a:accent2>
        <a:srgbClr val="F5B841"/>
      </a:accent2>
      <a:accent3>
        <a:srgbClr val="DBD7D2"/>
      </a:accent3>
      <a:accent4>
        <a:srgbClr val="FFEFD5"/>
      </a:accent4>
      <a:accent5>
        <a:srgbClr val="DD3E00"/>
      </a:accent5>
      <a:accent6>
        <a:srgbClr val="FFAE76"/>
      </a:accent6>
      <a:hlink>
        <a:srgbClr val="FC940B"/>
      </a:hlink>
      <a:folHlink>
        <a:srgbClr val="DBD7D2"/>
      </a:folHlink>
    </a:clrScheme>
    <a:fontScheme name="AAS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6E6"/>
        </a:solidFill>
        <a:ln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aster_reSolve.potx" id="{4FE9F5A0-AF46-4ACA-AA17-9B17B1656F5F}" vid="{60293CA5-E9DB-4495-B25A-71448718E31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F2DF799B4EDD418D115D512438A05B" ma:contentTypeVersion="25" ma:contentTypeDescription="Create a new document." ma:contentTypeScope="" ma:versionID="85f65d4ea13f07134fca62ca26ce7142">
  <xsd:schema xmlns:xsd="http://www.w3.org/2001/XMLSchema" xmlns:xs="http://www.w3.org/2001/XMLSchema" xmlns:p="http://schemas.microsoft.com/office/2006/metadata/properties" xmlns:ns2="249bb05d-9f36-4797-baf9-70f03887c0e2" xmlns:ns3="72742c65-25f8-4182-b9d2-6eb58ec07966" targetNamespace="http://schemas.microsoft.com/office/2006/metadata/properties" ma:root="true" ma:fieldsID="c8aa36dcdc80587c7f786c044bd659d1" ns2:_="" ns3:_="">
    <xsd:import namespace="249bb05d-9f36-4797-baf9-70f03887c0e2"/>
    <xsd:import namespace="72742c65-25f8-4182-b9d2-6eb58ec07966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LengthInSeconds" minOccurs="0"/>
                <xsd:element ref="ns3:lcf76f155ced4ddcb4097134ff3c332f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2:SharedWithUsers" minOccurs="0"/>
                <xsd:element ref="ns2:SharedWithDetails" minOccurs="0"/>
                <xsd:element ref="ns3:Thumb" minOccurs="0"/>
                <xsd:element ref="ns3:MediaServiceSearchProperties" minOccurs="0"/>
                <xsd:element ref="ns3:ResourceType" minOccurs="0"/>
                <xsd:element ref="ns3:KeyTheme" minOccurs="0"/>
                <xsd:element ref="ns3:reSolveApproach" minOccurs="0"/>
                <xsd:element ref="ns3:Countryoforigin" minOccurs="0"/>
                <xsd:element ref="ns3:Filetype" minOccurs="0"/>
                <xsd:element ref="ns3:MediaServiceBillingMetadata" minOccurs="0"/>
                <xsd:element ref="ns3:Im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9bb05d-9f36-4797-baf9-70f03887c0e2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Enterprise Keywords" ma:fieldId="{23f27201-bee3-471e-b2e7-b64fd8b7ca38}" ma:taxonomyMulti="true" ma:sspId="5397e1ef-6145-448f-8584-0166883bf31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2568cf63-bd21-49d1-b78b-56f137b96478}" ma:internalName="TaxCatchAll" ma:showField="CatchAllData" ma:web="249bb05d-9f36-4797-baf9-70f03887c0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1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742c65-25f8-4182-b9d2-6eb58ec079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397e1ef-6145-448f-8584-0166883bf3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Thumb" ma:index="27" nillable="true" ma:displayName="Thumb" ma:format="Thumbnail" ma:internalName="Thumb">
      <xsd:simpleType>
        <xsd:restriction base="dms:Unknown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ResourceType" ma:index="29" nillable="true" ma:displayName="Resource Type" ma:format="Dropdown" ma:internalName="ResourceType">
      <xsd:simpleType>
        <xsd:union memberTypes="dms:Text">
          <xsd:simpleType>
            <xsd:restriction base="dms:Choice">
              <xsd:enumeration value="Presentation"/>
              <xsd:enumeration value="Research"/>
              <xsd:enumeration value="Resource"/>
              <xsd:enumeration value="Template"/>
              <xsd:enumeration value="Abstract"/>
            </xsd:restriction>
          </xsd:simpleType>
        </xsd:union>
      </xsd:simpleType>
    </xsd:element>
    <xsd:element name="KeyTheme" ma:index="30" nillable="true" ma:displayName="Key Theme" ma:format="Dropdown" ma:internalName="KeyTheme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Variation Theory"/>
                        <xsd:enumeration value="Learning Progressions"/>
                        <xsd:enumeration value="Professional Learning"/>
                        <xsd:enumeration value="Pedagogy"/>
                        <xsd:enumeration value="Representation"/>
                        <xsd:enumeration value="Secondary"/>
                        <xsd:enumeration value="Complexity Theory"/>
                        <xsd:enumeration value="Communities of Inquiry"/>
                        <xsd:enumeration value="Teacher Knowledge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reSolveApproach" ma:index="31" nillable="true" ma:displayName="reSolve Approach" ma:format="Dropdown" ma:internalName="reSolveApproach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Teacher"/>
                        <xsd:enumeration value="Tasks"/>
                        <xsd:enumeration value="Mathematics"/>
                        <xsd:enumeration value="Tools"/>
                        <xsd:enumeration value="Culture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Countryoforigin" ma:index="32" nillable="true" ma:displayName="Country of origin" ma:format="Dropdown" ma:internalName="Countryoforigin">
      <xsd:simpleType>
        <xsd:restriction base="dms:Choice">
          <xsd:enumeration value="Australia"/>
          <xsd:enumeration value="International"/>
        </xsd:restriction>
      </xsd:simpleType>
    </xsd:element>
    <xsd:element name="Filetype" ma:index="33" nillable="true" ma:displayName="File type" ma:format="Thumbnail" ma:internalName="Filetype">
      <xsd:simpleType>
        <xsd:restriction base="dms:Unknown"/>
      </xsd:simpleType>
    </xsd:element>
    <xsd:element name="MediaServiceBillingMetadata" ma:index="34" nillable="true" ma:displayName="MediaServiceBillingMetadata" ma:hidden="true" ma:internalName="MediaServiceBillingMetadata" ma:readOnly="true">
      <xsd:simpleType>
        <xsd:restriction base="dms:Note"/>
      </xsd:simpleType>
    </xsd:element>
    <xsd:element name="Image" ma:index="35" nillable="true" ma:displayName="Image" ma:format="Thumbnail" ma:internalName="Imag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SolveApproach xmlns="72742c65-25f8-4182-b9d2-6eb58ec07966" xsi:nil="true"/>
    <_dlc_DocId xmlns="249bb05d-9f36-4797-baf9-70f03887c0e2">AASID-2102554853-2677787</_dlc_DocId>
    <TaxKeywordTaxHTField xmlns="249bb05d-9f36-4797-baf9-70f03887c0e2">
      <Terms xmlns="http://schemas.microsoft.com/office/infopath/2007/PartnerControls"/>
    </TaxKeywordTaxHTField>
    <Filetype xmlns="72742c65-25f8-4182-b9d2-6eb58ec07966" xsi:nil="true"/>
    <Thumb xmlns="72742c65-25f8-4182-b9d2-6eb58ec07966" xsi:nil="true"/>
    <Countryoforigin xmlns="72742c65-25f8-4182-b9d2-6eb58ec07966" xsi:nil="true"/>
    <Image xmlns="72742c65-25f8-4182-b9d2-6eb58ec07966" xsi:nil="true"/>
    <KeyTheme xmlns="72742c65-25f8-4182-b9d2-6eb58ec07966" xsi:nil="true"/>
    <_dlc_DocIdUrl xmlns="249bb05d-9f36-4797-baf9-70f03887c0e2">
      <Url>https://ausacademyofscience.sharepoint.com/_layouts/15/DocIdRedir.aspx?ID=AASID-2102554853-2677787</Url>
      <Description>AASID-2102554853-2677787</Description>
    </_dlc_DocIdUrl>
    <SharedWithUsers xmlns="249bb05d-9f36-4797-baf9-70f03887c0e2">
      <UserInfo>
        <DisplayName>Ruqiyah Patel</DisplayName>
        <AccountId>45</AccountId>
        <AccountType/>
      </UserInfo>
    </SharedWithUsers>
    <lcf76f155ced4ddcb4097134ff3c332f xmlns="72742c65-25f8-4182-b9d2-6eb58ec07966">
      <Terms xmlns="http://schemas.microsoft.com/office/infopath/2007/PartnerControls"/>
    </lcf76f155ced4ddcb4097134ff3c332f>
    <ResourceType xmlns="72742c65-25f8-4182-b9d2-6eb58ec07966" xsi:nil="true"/>
    <TaxCatchAll xmlns="249bb05d-9f36-4797-baf9-70f03887c0e2" xsi:nil="true"/>
  </documentManagement>
</p:properties>
</file>

<file path=customXml/itemProps1.xml><?xml version="1.0" encoding="utf-8"?>
<ds:datastoreItem xmlns:ds="http://schemas.openxmlformats.org/officeDocument/2006/customXml" ds:itemID="{EC64085E-3B27-4A9C-BF8E-4884756A08D2}"/>
</file>

<file path=customXml/itemProps2.xml><?xml version="1.0" encoding="utf-8"?>
<ds:datastoreItem xmlns:ds="http://schemas.openxmlformats.org/officeDocument/2006/customXml" ds:itemID="{4112DA73-43FE-4875-BEA0-28116EFBF640}"/>
</file>

<file path=customXml/itemProps3.xml><?xml version="1.0" encoding="utf-8"?>
<ds:datastoreItem xmlns:ds="http://schemas.openxmlformats.org/officeDocument/2006/customXml" ds:itemID="{483AA5E5-A9FD-44D9-9FD1-A4707D74E263}"/>
</file>

<file path=customXml/itemProps4.xml><?xml version="1.0" encoding="utf-8"?>
<ds:datastoreItem xmlns:ds="http://schemas.openxmlformats.org/officeDocument/2006/customXml" ds:itemID="{22C5BB2D-04CB-42EC-9185-93D4E3329D09}"/>
</file>

<file path=docProps/app.xml><?xml version="1.0" encoding="utf-8"?>
<Properties xmlns="http://schemas.openxmlformats.org/officeDocument/2006/extended-properties" xmlns:vt="http://schemas.openxmlformats.org/officeDocument/2006/docPropsVTypes">
  <Template>reSolve_PPT_Template</Template>
  <Application>Microsoft Office PowerPoint</Application>
  <PresentationFormat>Widescreen</PresentationFormat>
  <Slides>23</Slides>
  <Notes>1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reSolve</vt:lpstr>
      <vt:lpstr>1_reSolve</vt:lpstr>
      <vt:lpstr>Screentime footprint</vt:lpstr>
      <vt:lpstr>Mathematical modelling</vt:lpstr>
      <vt:lpstr>PowerPoint Presentation</vt:lpstr>
      <vt:lpstr>Lesson 1 • Comparing footprints</vt:lpstr>
      <vt:lpstr>PowerPoint Presentation</vt:lpstr>
      <vt:lpstr>Comparing countries</vt:lpstr>
      <vt:lpstr>Comparing countries and populations</vt:lpstr>
      <vt:lpstr>Lesson 2 • Looking to the future</vt:lpstr>
      <vt:lpstr>PowerPoint Presentation</vt:lpstr>
      <vt:lpstr>Carbon emissions from digital downloads</vt:lpstr>
      <vt:lpstr>Downloads per premises in Australia</vt:lpstr>
      <vt:lpstr>Carbon emissions from digital downloads</vt:lpstr>
      <vt:lpstr>Lesson 3 • Growing downloads</vt:lpstr>
      <vt:lpstr>PowerPoint Presentation</vt:lpstr>
      <vt:lpstr>Back in 2014…</vt:lpstr>
      <vt:lpstr>iOS app size changes over time</vt:lpstr>
      <vt:lpstr>iOS app size changes over time</vt:lpstr>
      <vt:lpstr>Lesson 4 • My screentime footprint</vt:lpstr>
      <vt:lpstr>PowerPoint Presentation</vt:lpstr>
      <vt:lpstr>CO2 emissions by activity</vt:lpstr>
      <vt:lpstr>Estimated CO2 emissions per person in Australia in 2024</vt:lpstr>
      <vt:lpstr>CO2 emissions reduction strategies</vt:lpstr>
      <vt:lpstr>CO2 emissions reduction strategies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2026-01-16T00:04:37Z</dcterms:created>
  <dcterms:modified xsi:type="dcterms:W3CDTF">2026-01-16T00:04:39Z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">
    <vt:lpwstr/>
  </property>
  <property fmtid="{D5CDD505-2E9C-101B-9397-08002B2CF9AE}" pid="3" name="MediaServiceImageTags">
    <vt:lpwstr/>
  </property>
  <property fmtid="{D5CDD505-2E9C-101B-9397-08002B2CF9AE}" pid="4" name="ContentTypeId">
    <vt:lpwstr>0x010100A9F2DF799B4EDD418D115D512438A05B</vt:lpwstr>
  </property>
  <property fmtid="{D5CDD505-2E9C-101B-9397-08002B2CF9AE}" pid="5" name="_dlc_DocIdItemGuid">
    <vt:lpwstr>6c0b4ab5-82aa-4ecb-ac9e-96bc1f39498d</vt:lpwstr>
  </property>
</Properties>
</file>