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41130059ae474ffa" Type="http://schemas.microsoft.com/office/2006/relationships/ui/extensibility" Target="customUI/customUI.xml"/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87" r:id="rId2"/>
    <p:sldId id="288" r:id="rId3"/>
    <p:sldId id="293" r:id="rId4"/>
    <p:sldId id="289" r:id="rId5"/>
    <p:sldId id="295" r:id="rId6"/>
    <p:sldId id="296" r:id="rId7"/>
    <p:sldId id="297" r:id="rId8"/>
    <p:sldId id="299" r:id="rId9"/>
    <p:sldId id="304" r:id="rId10"/>
    <p:sldId id="305" r:id="rId11"/>
    <p:sldId id="298" r:id="rId12"/>
    <p:sldId id="307" r:id="rId13"/>
    <p:sldId id="306" r:id="rId14"/>
    <p:sldId id="308" r:id="rId15"/>
    <p:sldId id="309" r:id="rId16"/>
    <p:sldId id="310" r:id="rId17"/>
    <p:sldId id="312" r:id="rId18"/>
    <p:sldId id="332" r:id="rId19"/>
    <p:sldId id="316" r:id="rId20"/>
    <p:sldId id="333" r:id="rId21"/>
    <p:sldId id="336" r:id="rId22"/>
    <p:sldId id="318" r:id="rId23"/>
    <p:sldId id="334" r:id="rId24"/>
    <p:sldId id="319" r:id="rId25"/>
    <p:sldId id="313" r:id="rId26"/>
    <p:sldId id="338" r:id="rId27"/>
    <p:sldId id="321" r:id="rId28"/>
    <p:sldId id="323" r:id="rId29"/>
    <p:sldId id="322" r:id="rId30"/>
    <p:sldId id="324" r:id="rId31"/>
    <p:sldId id="320" r:id="rId32"/>
    <p:sldId id="337" r:id="rId33"/>
    <p:sldId id="325" r:id="rId34"/>
    <p:sldId id="326" r:id="rId35"/>
    <p:sldId id="339" r:id="rId36"/>
    <p:sldId id="327" r:id="rId37"/>
    <p:sldId id="340" r:id="rId38"/>
    <p:sldId id="335" r:id="rId39"/>
    <p:sldId id="328" r:id="rId40"/>
    <p:sldId id="329" r:id="rId41"/>
    <p:sldId id="330" r:id="rId42"/>
    <p:sldId id="331" r:id="rId43"/>
  </p:sldIdLst>
  <p:sldSz cx="12192000" cy="6858000"/>
  <p:notesSz cx="6858000" cy="9144000"/>
  <p:defaultTextStyle>
    <a:defPPr>
      <a:defRPr lang="en-US"/>
    </a:defPPr>
    <a:lvl1pPr marL="0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1pPr>
    <a:lvl2pPr marL="609448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2pPr>
    <a:lvl3pPr marL="1218895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3pPr>
    <a:lvl4pPr marL="1828343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4pPr>
    <a:lvl5pPr marL="2437790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5pPr>
    <a:lvl6pPr marL="3047238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mplate Instructions" id="{D97762E0-F512-4654-A68D-122F12046569}">
          <p14:sldIdLst/>
        </p14:section>
        <p14:section name="Right Click for Option" id="{4FDA67CD-A15C-4C29-8948-D1BF91269A83}">
          <p14:sldIdLst>
            <p14:sldId id="287"/>
            <p14:sldId id="288"/>
            <p14:sldId id="293"/>
            <p14:sldId id="289"/>
            <p14:sldId id="295"/>
            <p14:sldId id="296"/>
            <p14:sldId id="297"/>
            <p14:sldId id="299"/>
            <p14:sldId id="304"/>
            <p14:sldId id="305"/>
            <p14:sldId id="298"/>
            <p14:sldId id="307"/>
            <p14:sldId id="306"/>
            <p14:sldId id="308"/>
            <p14:sldId id="309"/>
            <p14:sldId id="310"/>
            <p14:sldId id="312"/>
            <p14:sldId id="332"/>
            <p14:sldId id="316"/>
            <p14:sldId id="333"/>
            <p14:sldId id="336"/>
            <p14:sldId id="318"/>
            <p14:sldId id="334"/>
            <p14:sldId id="319"/>
            <p14:sldId id="313"/>
            <p14:sldId id="338"/>
            <p14:sldId id="321"/>
            <p14:sldId id="323"/>
            <p14:sldId id="322"/>
            <p14:sldId id="324"/>
            <p14:sldId id="320"/>
            <p14:sldId id="337"/>
            <p14:sldId id="325"/>
            <p14:sldId id="326"/>
            <p14:sldId id="339"/>
            <p14:sldId id="327"/>
            <p14:sldId id="340"/>
            <p14:sldId id="335"/>
            <p14:sldId id="328"/>
            <p14:sldId id="329"/>
            <p14:sldId id="330"/>
            <p14:sldId id="3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01" userDrawn="1">
          <p15:clr>
            <a:srgbClr val="A4A3A4"/>
          </p15:clr>
        </p15:guide>
        <p15:guide id="2" orient="horz" pos="4048" userDrawn="1">
          <p15:clr>
            <a:srgbClr val="A4A3A4"/>
          </p15:clr>
        </p15:guide>
        <p15:guide id="3" orient="horz" pos="1009" userDrawn="1">
          <p15:clr>
            <a:srgbClr val="A4A3A4"/>
          </p15:clr>
        </p15:guide>
        <p15:guide id="4" orient="horz" pos="3748" userDrawn="1">
          <p15:clr>
            <a:srgbClr val="A4A3A4"/>
          </p15:clr>
        </p15:guide>
        <p15:guide id="5" pos="7493" userDrawn="1">
          <p15:clr>
            <a:srgbClr val="A4A3A4"/>
          </p15:clr>
        </p15:guide>
        <p15:guide id="6" pos="6448" userDrawn="1">
          <p15:clr>
            <a:srgbClr val="A4A3A4"/>
          </p15:clr>
        </p15:guide>
        <p15:guide id="7" pos="1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FF00"/>
    <a:srgbClr val="A5FF00"/>
    <a:srgbClr val="5EAEBE"/>
    <a:srgbClr val="91FF00"/>
    <a:srgbClr val="AFFF00"/>
    <a:srgbClr val="B9FF00"/>
    <a:srgbClr val="C3FF00"/>
    <a:srgbClr val="D7FF00"/>
    <a:srgbClr val="CDFF00"/>
    <a:srgbClr val="E1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0581E8-D0FA-440C-878F-26439253F654}" v="4" dt="2026-08-20T02:41:45.512"/>
    <p1510:client id="{A46C8614-C73D-A535-0E3A-0882EBF9C37A}" v="4" dt="2026-08-21T04:21:45.469"/>
  </p1510:revLst>
</p1510:revInfo>
</file>

<file path=ppt/tableStyles.xml><?xml version="1.0" encoding="utf-8"?>
<a:tblStyleLst xmlns:a="http://schemas.openxmlformats.org/drawingml/2006/main" def="{A186E7CC-E9CA-4A81-9595-9A8B10420DC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7" autoAdjust="0"/>
  </p:normalViewPr>
  <p:slideViewPr>
    <p:cSldViewPr snapToObjects="1">
      <p:cViewPr varScale="1">
        <p:scale>
          <a:sx n="150" d="100"/>
          <a:sy n="150" d="100"/>
        </p:scale>
        <p:origin x="702" y="126"/>
      </p:cViewPr>
      <p:guideLst>
        <p:guide orient="horz" pos="601"/>
        <p:guide orient="horz" pos="4048"/>
        <p:guide orient="horz" pos="1009"/>
        <p:guide orient="horz" pos="3748"/>
        <p:guide pos="7493"/>
        <p:guide pos="6448"/>
        <p:guide pos="1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72" d="100"/>
        <a:sy n="172" d="100"/>
      </p:scale>
      <p:origin x="0" y="-9864"/>
    </p:cViewPr>
  </p:sorterViewPr>
  <p:notesViewPr>
    <p:cSldViewPr snapToObjects="1" showGuides="1">
      <p:cViewPr varScale="1">
        <p:scale>
          <a:sx n="62" d="100"/>
          <a:sy n="62" d="100"/>
        </p:scale>
        <p:origin x="3226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 anchor="t" anchorCtr="0"/>
          <a:lstStyle/>
          <a:p>
            <a:endParaRPr lang="en-AU" sz="1000" dirty="0"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/>
          <a:lstStyle>
            <a:lvl1pPr algn="r">
              <a:defRPr sz="1200"/>
            </a:lvl1pPr>
          </a:lstStyle>
          <a:p>
            <a:fld id="{4E50C307-5AD1-4F8C-91A0-1FC7219EFB34}" type="datetimeFigureOut">
              <a:rPr lang="en-AU" sz="1000" smtClean="0">
                <a:cs typeface="Arial" pitchFamily="34" charset="0"/>
              </a:rPr>
              <a:t>24/08/2026</a:t>
            </a:fld>
            <a:endParaRPr lang="en-AU" sz="1000" dirty="0"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 anchor="b"/>
          <a:lstStyle>
            <a:lvl1pPr algn="l">
              <a:defRPr sz="1200"/>
            </a:lvl1pPr>
          </a:lstStyle>
          <a:p>
            <a:endParaRPr lang="en-AU" sz="1000" dirty="0"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69261" y="8685213"/>
            <a:ext cx="1087153" cy="457200"/>
          </a:xfrm>
          <a:prstGeom prst="rect">
            <a:avLst/>
          </a:prstGeom>
        </p:spPr>
        <p:txBody>
          <a:bodyPr vert="horz" lIns="0" tIns="36000" rIns="91440" bIns="36000" rtlCol="0" anchor="b"/>
          <a:lstStyle>
            <a:lvl1pPr algn="r">
              <a:defRPr sz="1200"/>
            </a:lvl1pPr>
          </a:lstStyle>
          <a:p>
            <a:fld id="{AF84CFB5-B6E9-4915-957C-05CFA717E28F}" type="slidenum">
              <a:rPr lang="en-AU" sz="1000" smtClean="0">
                <a:cs typeface="Arial" pitchFamily="34" charset="0"/>
              </a:rPr>
              <a:t>‹#›</a:t>
            </a:fld>
            <a:endParaRPr lang="en-AU" sz="1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290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76200" y="76200"/>
            <a:ext cx="5017985" cy="38100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>
                <a:latin typeface="+mn-lt"/>
              </a:defRPr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98770" y="64770"/>
            <a:ext cx="1417320" cy="381000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>
                <a:latin typeface="+mn-lt"/>
              </a:defRPr>
            </a:lvl1pPr>
          </a:lstStyle>
          <a:p>
            <a:fld id="{9BB1C32A-CF46-409D-8B8D-587A7E3A4DCC}" type="datetimeFigureOut">
              <a:rPr lang="en-AU" smtClean="0"/>
              <a:pPr/>
              <a:t>24/08/2026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46063" y="542925"/>
            <a:ext cx="7342188" cy="4130675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264" y="4977044"/>
            <a:ext cx="5505891" cy="34811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AU" noProof="0" dirty="0"/>
              <a:t>Click to edit Master text styles</a:t>
            </a:r>
          </a:p>
          <a:p>
            <a:pPr marL="0" lvl="1"/>
            <a:r>
              <a:rPr lang="en-AU" noProof="0" dirty="0"/>
              <a:t>Second level</a:t>
            </a:r>
          </a:p>
          <a:p>
            <a:pPr marL="144000" lvl="2" indent="-144000">
              <a:buFont typeface="Arial" pitchFamily="34" charset="0"/>
              <a:buChar char="•"/>
            </a:pPr>
            <a:r>
              <a:rPr lang="en-AU" noProof="0" dirty="0"/>
              <a:t>Third level</a:t>
            </a:r>
          </a:p>
          <a:p>
            <a:pPr marL="288000" lvl="3" indent="-144000">
              <a:buFont typeface="Arial" pitchFamily="34" charset="0"/>
              <a:buChar char="•"/>
            </a:pPr>
            <a:r>
              <a:rPr lang="en-AU" noProof="0" dirty="0"/>
              <a:t>Fourth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76200" y="8685213"/>
            <a:ext cx="48006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n-lt"/>
                <a:cs typeface="Arial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855969" y="8685213"/>
            <a:ext cx="989013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</a:defRPr>
            </a:lvl1pPr>
          </a:lstStyle>
          <a:p>
            <a:fld id="{D5A593CC-2149-4E6C-BC3C-0044C280ECB2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2576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895" rtl="0" eaLnBrk="1" latinLnBrk="0" hangingPunct="1">
      <a:defRPr lang="en-US" sz="1600" b="1" kern="1200" dirty="0" smtClean="0">
        <a:solidFill>
          <a:schemeClr val="tx1"/>
        </a:solidFill>
        <a:latin typeface="+mn-lt"/>
        <a:ea typeface="+mn-ea"/>
        <a:cs typeface="Arial" pitchFamily="34" charset="0"/>
      </a:defRPr>
    </a:lvl1pPr>
    <a:lvl2pPr marL="609448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218895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828343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437790" algn="l" defTabSz="1218895" rtl="0" eaLnBrk="1" latinLnBrk="0" hangingPunct="1">
      <a:defRPr lang="en-AU" sz="1600" kern="1200" baseline="0" dirty="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3047238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8337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DCF64-1168-18DD-805D-5AC101A67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095BCE-2D2C-F4E3-7A41-741E72C5BE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8E165F-9E73-9CBF-1E00-098B639FD9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83310-8BF4-B9DE-7DF6-45A0A18313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2503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6523E1F-2C07-9BFE-E12B-785BEA27CBA7}"/>
              </a:ext>
            </a:extLst>
          </p:cNvPr>
          <p:cNvSpPr/>
          <p:nvPr userDrawn="1"/>
        </p:nvSpPr>
        <p:spPr>
          <a:xfrm>
            <a:off x="1" y="5724255"/>
            <a:ext cx="12191999" cy="1133745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F22226-8112-B345-8400-2663AF95AA30}"/>
              </a:ext>
            </a:extLst>
          </p:cNvPr>
          <p:cNvSpPr/>
          <p:nvPr userDrawn="1"/>
        </p:nvSpPr>
        <p:spPr>
          <a:xfrm>
            <a:off x="1" y="1628800"/>
            <a:ext cx="12191999" cy="4095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bg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  <a:endParaRPr lang="en-AU" dirty="0"/>
          </a:p>
        </p:txBody>
      </p:sp>
      <p:pic>
        <p:nvPicPr>
          <p:cNvPr id="7" name="Graphic 3">
            <a:extLst>
              <a:ext uri="{FF2B5EF4-FFF2-40B4-BE49-F238E27FC236}">
                <a16:creationId xmlns:a16="http://schemas.microsoft.com/office/drawing/2014/main" id="{EEDEFEFB-2C29-0CD5-CC75-45028BC8F815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36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6971249" cy="3852000"/>
          </a:xfrm>
        </p:spPr>
        <p:txBody>
          <a:bodyPr numCol="2" spcCol="468000"/>
          <a:lstStyle/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E8D9A4BC-2BB1-B4C9-433F-54495B68C2E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64945" y="1692000"/>
            <a:ext cx="324139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 dirty="0"/>
              <a:t>Click icon to insert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B2EC4D4-6736-94F1-CB7B-EF955DEDD44E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04BE50-7303-0570-F651-0B594EE61D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4736CE7-A4CA-F851-9E4B-0268F6BE785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  <a:endParaRPr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902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 dirty="0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  <a:endParaRPr sz="1200" dirty="0">
              <a:solidFill>
                <a:schemeClr val="bg2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623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  <a:p>
            <a:pPr lvl="0"/>
            <a:endParaRPr lang="en-AU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  <a:endParaRPr sz="1200" dirty="0">
              <a:solidFill>
                <a:schemeClr val="bg2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ble Placeholder 5">
            <a:extLst>
              <a:ext uri="{FF2B5EF4-FFF2-40B4-BE49-F238E27FC236}">
                <a16:creationId xmlns:a16="http://schemas.microsoft.com/office/drawing/2014/main" id="{FA98472D-486B-498A-D50E-32AF601538C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 dirty="0"/>
              <a:t>Click icon to insert Table</a:t>
            </a:r>
          </a:p>
        </p:txBody>
      </p:sp>
    </p:spTree>
    <p:extLst>
      <p:ext uri="{BB962C8B-B14F-4D97-AF65-F5344CB8AC3E}">
        <p14:creationId xmlns:p14="http://schemas.microsoft.com/office/powerpoint/2010/main" val="348176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AU" noProof="0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527207-12DA-E260-FE1E-B7DFF6F16B9E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 dirty="0"/>
              <a:t>Click icon to insert Table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EEACDEE-B324-0328-C538-D18B0F3CFFC9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197612C-6EC9-4E05-62EA-553338434FE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586D0DB-467A-49D4-378A-64E7DB7D93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  <a:endParaRPr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510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76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5897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38460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2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  <a:endParaRPr lang="en-AU" dirty="0"/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13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  <a:endParaRPr sz="1200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en-AU"/>
              <a:t>resolve.edu.au</a:t>
            </a:r>
            <a:endParaRPr lang="en-AU" dirty="0"/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50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2303875"/>
            <a:ext cx="12191999" cy="2250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 dirty="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 dirty="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  <a:endParaRPr lang="en-AU" dirty="0"/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1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1999"/>
            <a:ext cx="10616398" cy="3852000"/>
          </a:xfrm>
        </p:spPr>
        <p:txBody>
          <a:bodyPr/>
          <a:lstStyle>
            <a:lvl1pPr>
              <a:spcAft>
                <a:spcPts val="800"/>
              </a:spcAft>
              <a:defRPr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  <a:lvl6pPr>
              <a:spcAft>
                <a:spcPts val="800"/>
              </a:spcAft>
              <a:defRPr/>
            </a:lvl6pPr>
            <a:lvl7pPr>
              <a:spcAft>
                <a:spcPts val="800"/>
              </a:spcAft>
              <a:defRPr/>
            </a:lvl7pPr>
            <a:lvl8pPr>
              <a:spcAft>
                <a:spcPts val="800"/>
              </a:spcAft>
              <a:defRPr/>
            </a:lvl8pPr>
            <a:lvl9pPr>
              <a:spcAft>
                <a:spcPts val="800"/>
              </a:spcAft>
              <a:defRPr/>
            </a:lvl9pPr>
          </a:lstStyle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  <a:p>
            <a:pPr lvl="0"/>
            <a:endParaRPr lang="en-AU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E11957-4A74-A975-C0CA-8F433DBFEA9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D20DA-08D2-9936-734C-E40EFDEFB65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  <a:endParaRPr sz="1200" dirty="0">
              <a:solidFill>
                <a:schemeClr val="bg2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60F852D-26A0-288B-A086-36AFF6182DBC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054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  <a:p>
            <a:pPr lvl="0"/>
            <a:endParaRPr lang="en-AU" noProof="0" dirty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6F975B4C-BAF5-E2EB-F9CA-8571039BF37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59135" y="1692000"/>
            <a:ext cx="5047200" cy="3852000"/>
          </a:xfrm>
        </p:spPr>
        <p:txBody>
          <a:bodyPr/>
          <a:lstStyle/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  <a:p>
            <a:pPr lvl="0"/>
            <a:endParaRPr lang="en-AU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A3734-3014-C979-22C7-AD2EFFBC081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25235-F086-DE87-717A-33956E1A76D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  <a:endParaRPr sz="1200" dirty="0">
              <a:solidFill>
                <a:schemeClr val="bg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D4565F-4100-A6E8-C161-9A32892BCCFB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20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  <a:p>
            <a:pPr lvl="0"/>
            <a:endParaRPr lang="en-AU" noProof="0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 dirty="0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  <a:endParaRPr sz="1200" dirty="0">
              <a:solidFill>
                <a:schemeClr val="bg2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922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/>
              <a:t>Click to edit Master title style</a:t>
            </a:r>
            <a:endParaRPr lang="en-AU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9935" y="1692000"/>
            <a:ext cx="10616400" cy="38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9F384-E22A-4C04-2D3F-76823C040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  <a:endParaRPr lang="en-AU" dirty="0"/>
          </a:p>
        </p:txBody>
      </p:sp>
      <p:pic>
        <p:nvPicPr>
          <p:cNvPr id="5" name="Graphic 3">
            <a:extLst>
              <a:ext uri="{FF2B5EF4-FFF2-40B4-BE49-F238E27FC236}">
                <a16:creationId xmlns:a16="http://schemas.microsoft.com/office/drawing/2014/main" id="{D99D85C0-7AF8-386B-BFE0-F650B72ACC1B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5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98" r:id="rId2"/>
    <p:sldLayoutId id="2147483693" r:id="rId3"/>
    <p:sldLayoutId id="2147483696" r:id="rId4"/>
    <p:sldLayoutId id="2147483697" r:id="rId5"/>
    <p:sldLayoutId id="2147483699" r:id="rId6"/>
    <p:sldLayoutId id="2147483650" r:id="rId7"/>
    <p:sldLayoutId id="2147483662" r:id="rId8"/>
    <p:sldLayoutId id="2147483663" r:id="rId9"/>
    <p:sldLayoutId id="2147483665" r:id="rId10"/>
    <p:sldLayoutId id="2147483700" r:id="rId11"/>
    <p:sldLayoutId id="2147483694" r:id="rId12"/>
    <p:sldLayoutId id="2147483687" r:id="rId13"/>
    <p:sldLayoutId id="2147483655" r:id="rId14"/>
  </p:sldLayoutIdLst>
  <p:hf hdr="0"/>
  <p:txStyles>
    <p:titleStyle>
      <a:lvl1pPr algn="l" defTabSz="1218804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bg2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itchFamily="34" charset="0"/>
        <a:buNone/>
        <a:defRPr sz="1600" b="1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0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4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Symbol" panose="05050102010706020507" pitchFamily="18" charset="2"/>
        <a:buChar char="·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88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432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6pPr>
      <a:lvl7pPr marL="576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7pPr>
      <a:lvl8pPr marL="720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8pPr>
      <a:lvl9pPr marL="86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tockphoto.com/portfolio/wir0man?mediatype=photography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A5346-6D1C-C289-4A0F-5EF93BD01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11358652" cy="742940"/>
          </a:xfrm>
        </p:spPr>
        <p:txBody>
          <a:bodyPr/>
          <a:lstStyle/>
          <a:p>
            <a:r>
              <a:rPr lang="en-AU" dirty="0">
                <a:cs typeface="Arial"/>
              </a:rPr>
              <a:t>Space: Supermarket networks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79B7F-AC8A-CE86-5D2F-FB419F6937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4365105"/>
            <a:ext cx="3725803" cy="936104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r>
              <a:rPr lang="en-AU" dirty="0"/>
              <a:t>Y10</a:t>
            </a:r>
            <a:r>
              <a:rPr lang="en-AU"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9E4DB-88B8-7A5A-6FC5-CA6EDD27E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53EF5-5C5D-42EE-4E30-6B570F4E2C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7870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E2B07-AAF3-0F16-D805-86008E8FB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876A85-1641-082A-2A6E-FE4B2F73B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616" y="2483784"/>
            <a:ext cx="6236322" cy="3770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CBD38C-B349-672C-9401-18A01C7E5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Supermarket paths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FE5D1D-6CBA-EEA5-A5A4-117F680C02C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8DA1C6-C88C-CF4C-6642-AE49AC7C3CD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10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11" name="Graphic 10" descr="Mop and bucket outline">
            <a:extLst>
              <a:ext uri="{FF2B5EF4-FFF2-40B4-BE49-F238E27FC236}">
                <a16:creationId xmlns:a16="http://schemas.microsoft.com/office/drawing/2014/main" id="{7E953AC5-94CA-12CD-CDFD-FB72B986B0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8168" y="5257972"/>
            <a:ext cx="360040" cy="3600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DFBD29-1FC4-7AF0-4E0D-24501E3186DE}"/>
              </a:ext>
            </a:extLst>
          </p:cNvPr>
          <p:cNvSpPr txBox="1"/>
          <p:nvPr/>
        </p:nvSpPr>
        <p:spPr>
          <a:xfrm>
            <a:off x="789934" y="1484784"/>
            <a:ext cx="10202609" cy="830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How many different paths are possible from entry to exit if no vertex is passed through more than once?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7694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03632-6106-DE75-25F8-EE70A4F53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Table 67">
            <a:extLst>
              <a:ext uri="{FF2B5EF4-FFF2-40B4-BE49-F238E27FC236}">
                <a16:creationId xmlns:a16="http://schemas.microsoft.com/office/drawing/2014/main" id="{16C70CAE-F47A-CC17-F600-0B0CAA284E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544853"/>
              </p:ext>
            </p:extLst>
          </p:nvPr>
        </p:nvGraphicFramePr>
        <p:xfrm>
          <a:off x="789935" y="1892686"/>
          <a:ext cx="5954137" cy="4104579"/>
        </p:xfrm>
        <a:graphic>
          <a:graphicData uri="http://schemas.openxmlformats.org/drawingml/2006/table">
            <a:tbl>
              <a:tblPr firstRow="1" bandRow="1">
                <a:solidFill>
                  <a:schemeClr val="bg1">
                    <a:lumMod val="95000"/>
                  </a:schemeClr>
                </a:solidFill>
              </a:tblPr>
              <a:tblGrid>
                <a:gridCol w="574376">
                  <a:extLst>
                    <a:ext uri="{9D8B030D-6E8A-4147-A177-3AD203B41FA5}">
                      <a16:colId xmlns:a16="http://schemas.microsoft.com/office/drawing/2014/main" val="607458935"/>
                    </a:ext>
                  </a:extLst>
                </a:gridCol>
                <a:gridCol w="5379761">
                  <a:extLst>
                    <a:ext uri="{9D8B030D-6E8A-4147-A177-3AD203B41FA5}">
                      <a16:colId xmlns:a16="http://schemas.microsoft.com/office/drawing/2014/main" val="1999277173"/>
                    </a:ext>
                  </a:extLst>
                </a:gridCol>
              </a:tblGrid>
              <a:tr h="600087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785152"/>
                  </a:ext>
                </a:extLst>
              </a:tr>
              <a:tr h="600087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0903821"/>
                  </a:ext>
                </a:extLst>
              </a:tr>
              <a:tr h="624172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9351024"/>
                  </a:ext>
                </a:extLst>
              </a:tr>
              <a:tr h="600087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13895"/>
                  </a:ext>
                </a:extLst>
              </a:tr>
              <a:tr h="55204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0755736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957209"/>
                  </a:ext>
                </a:extLst>
              </a:tr>
              <a:tr h="55204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44082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C72590F-BBB5-B576-7D0C-B0B8B4918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Algorithm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B5986B-B5FA-B7C1-1E87-44023C7424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1EDFAA-CE35-2C09-0B2B-807EDA0D729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11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BC23BD5-EE0B-DFB1-A62E-E47A8D2DB5B7}"/>
              </a:ext>
            </a:extLst>
          </p:cNvPr>
          <p:cNvGrpSpPr/>
          <p:nvPr/>
        </p:nvGrpSpPr>
        <p:grpSpPr>
          <a:xfrm>
            <a:off x="6918924" y="2952743"/>
            <a:ext cx="4937760" cy="415948"/>
            <a:chOff x="6443847" y="5347292"/>
            <a:chExt cx="4937760" cy="415948"/>
          </a:xfrm>
        </p:grpSpPr>
        <p:sp>
          <p:nvSpPr>
            <p:cNvPr id="13" name="Shape 6">
              <a:extLst>
                <a:ext uri="{FF2B5EF4-FFF2-40B4-BE49-F238E27FC236}">
                  <a16:creationId xmlns:a16="http://schemas.microsoft.com/office/drawing/2014/main" id="{BE0EC2C2-AE34-58C5-7D0E-36EE06CAE138}"/>
                </a:ext>
              </a:extLst>
            </p:cNvPr>
            <p:cNvSpPr/>
            <p:nvPr/>
          </p:nvSpPr>
          <p:spPr>
            <a:xfrm>
              <a:off x="6443847" y="5347292"/>
              <a:ext cx="4937760" cy="415948"/>
            </a:xfrm>
            <a:prstGeom prst="roundRect">
              <a:avLst>
                <a:gd name="adj" fmla="val 9677"/>
              </a:avLst>
            </a:prstGeom>
            <a:solidFill>
              <a:srgbClr val="F1EBFF"/>
            </a:solidFill>
            <a:ln w="12700">
              <a:solidFill>
                <a:srgbClr val="AAB4C3"/>
              </a:solidFill>
              <a:prstDash val="solid"/>
            </a:ln>
            <a:effectLst>
              <a:outerShdw blurRad="15240" dist="6350" dir="27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AU"/>
            </a:p>
          </p:txBody>
        </p:sp>
        <p:sp>
          <p:nvSpPr>
            <p:cNvPr id="14" name="Text 7">
              <a:extLst>
                <a:ext uri="{FF2B5EF4-FFF2-40B4-BE49-F238E27FC236}">
                  <a16:creationId xmlns:a16="http://schemas.microsoft.com/office/drawing/2014/main" id="{2EBEE652-07C3-D347-5E79-48005690E451}"/>
                </a:ext>
              </a:extLst>
            </p:cNvPr>
            <p:cNvSpPr/>
            <p:nvPr/>
          </p:nvSpPr>
          <p:spPr>
            <a:xfrm>
              <a:off x="6550502" y="5390388"/>
              <a:ext cx="4608576" cy="347472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/>
            <a:lstStyle/>
            <a:p>
              <a:pPr marL="0" indent="0" algn="l">
                <a:buNone/>
              </a:pPr>
              <a:r>
                <a:rPr lang="en-US" sz="1500" dirty="0">
                  <a:solidFill>
                    <a:srgbClr val="183153"/>
                  </a:solidFill>
                </a:rPr>
                <a:t>Continue until every branch has been explored.</a:t>
              </a:r>
              <a:endParaRPr lang="en-US" sz="1500" dirty="0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5009D22-7646-6790-2D5B-B3C64B386190}"/>
              </a:ext>
            </a:extLst>
          </p:cNvPr>
          <p:cNvGrpSpPr/>
          <p:nvPr/>
        </p:nvGrpSpPr>
        <p:grpSpPr>
          <a:xfrm>
            <a:off x="6918924" y="4120120"/>
            <a:ext cx="4937760" cy="531544"/>
            <a:chOff x="6817358" y="3448173"/>
            <a:chExt cx="4937760" cy="531544"/>
          </a:xfrm>
        </p:grpSpPr>
        <p:sp>
          <p:nvSpPr>
            <p:cNvPr id="15" name="Shape 8">
              <a:extLst>
                <a:ext uri="{FF2B5EF4-FFF2-40B4-BE49-F238E27FC236}">
                  <a16:creationId xmlns:a16="http://schemas.microsoft.com/office/drawing/2014/main" id="{B9EA72D2-5D24-453C-3E60-531481700E3B}"/>
                </a:ext>
              </a:extLst>
            </p:cNvPr>
            <p:cNvSpPr/>
            <p:nvPr/>
          </p:nvSpPr>
          <p:spPr>
            <a:xfrm>
              <a:off x="6817358" y="3458306"/>
              <a:ext cx="4937760" cy="521411"/>
            </a:xfrm>
            <a:prstGeom prst="roundRect">
              <a:avLst>
                <a:gd name="adj" fmla="val 6667"/>
              </a:avLst>
            </a:prstGeom>
            <a:solidFill>
              <a:srgbClr val="DCEBFF"/>
            </a:solidFill>
            <a:ln w="12700">
              <a:solidFill>
                <a:srgbClr val="AAB4C3"/>
              </a:solidFill>
              <a:prstDash val="solid"/>
            </a:ln>
            <a:effectLst>
              <a:outerShdw blurRad="15240" dist="6350" dir="27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AU"/>
            </a:p>
          </p:txBody>
        </p:sp>
        <p:sp>
          <p:nvSpPr>
            <p:cNvPr id="16" name="Text 9">
              <a:extLst>
                <a:ext uri="{FF2B5EF4-FFF2-40B4-BE49-F238E27FC236}">
                  <a16:creationId xmlns:a16="http://schemas.microsoft.com/office/drawing/2014/main" id="{82DC17CE-0600-BF03-4B66-ACB4E5627488}"/>
                </a:ext>
              </a:extLst>
            </p:cNvPr>
            <p:cNvSpPr/>
            <p:nvPr/>
          </p:nvSpPr>
          <p:spPr>
            <a:xfrm>
              <a:off x="6981950" y="3448173"/>
              <a:ext cx="4608576" cy="531544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/>
            <a:lstStyle/>
            <a:p>
              <a:pPr marL="0" indent="0" algn="l">
                <a:buNone/>
              </a:pPr>
              <a:r>
                <a:rPr lang="en-US" sz="1500" dirty="0">
                  <a:solidFill>
                    <a:srgbClr val="183153"/>
                  </a:solidFill>
                </a:rPr>
                <a:t>If there is more than one possible next move, create a new branch for each option.</a:t>
              </a:r>
              <a:endParaRPr lang="en-US" sz="1500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202867B-A8E8-7004-F616-C246E7F3757D}"/>
              </a:ext>
            </a:extLst>
          </p:cNvPr>
          <p:cNvGrpSpPr/>
          <p:nvPr/>
        </p:nvGrpSpPr>
        <p:grpSpPr>
          <a:xfrm>
            <a:off x="6935184" y="3521336"/>
            <a:ext cx="4937760" cy="476698"/>
            <a:chOff x="6432193" y="3245776"/>
            <a:chExt cx="4937760" cy="476698"/>
          </a:xfrm>
        </p:grpSpPr>
        <p:sp>
          <p:nvSpPr>
            <p:cNvPr id="19" name="Shape 14">
              <a:extLst>
                <a:ext uri="{FF2B5EF4-FFF2-40B4-BE49-F238E27FC236}">
                  <a16:creationId xmlns:a16="http://schemas.microsoft.com/office/drawing/2014/main" id="{232048A9-DB83-DA81-64C0-2006D8D7BB8B}"/>
                </a:ext>
              </a:extLst>
            </p:cNvPr>
            <p:cNvSpPr/>
            <p:nvPr/>
          </p:nvSpPr>
          <p:spPr>
            <a:xfrm>
              <a:off x="6432193" y="3265274"/>
              <a:ext cx="4937760" cy="457200"/>
            </a:xfrm>
            <a:prstGeom prst="roundRect">
              <a:avLst>
                <a:gd name="adj" fmla="val 8108"/>
              </a:avLst>
            </a:prstGeom>
            <a:solidFill>
              <a:srgbClr val="FFF8D9"/>
            </a:solidFill>
            <a:ln w="12700">
              <a:solidFill>
                <a:srgbClr val="AAB4C3"/>
              </a:solidFill>
              <a:prstDash val="solid"/>
            </a:ln>
            <a:effectLst>
              <a:outerShdw blurRad="15240" dist="6350" dir="27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AU"/>
            </a:p>
          </p:txBody>
        </p:sp>
        <p:sp>
          <p:nvSpPr>
            <p:cNvPr id="20" name="Text 15">
              <a:extLst>
                <a:ext uri="{FF2B5EF4-FFF2-40B4-BE49-F238E27FC236}">
                  <a16:creationId xmlns:a16="http://schemas.microsoft.com/office/drawing/2014/main" id="{C2DF2737-B37D-BF78-B12D-51CE3986D338}"/>
                </a:ext>
              </a:extLst>
            </p:cNvPr>
            <p:cNvSpPr/>
            <p:nvPr/>
          </p:nvSpPr>
          <p:spPr>
            <a:xfrm>
              <a:off x="6596785" y="3245776"/>
              <a:ext cx="4608576" cy="45720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/>
            <a:lstStyle/>
            <a:p>
              <a:pPr marL="0" indent="0" algn="l">
                <a:buNone/>
              </a:pPr>
              <a:r>
                <a:rPr lang="en-US" sz="1500" dirty="0">
                  <a:solidFill>
                    <a:srgbClr val="183153"/>
                  </a:solidFill>
                </a:rPr>
                <a:t>If there is only one possible next move, follow it.</a:t>
              </a:r>
              <a:endParaRPr lang="en-US" sz="1500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BD55836-338A-195D-78D4-4ECF40E38C70}"/>
              </a:ext>
            </a:extLst>
          </p:cNvPr>
          <p:cNvGrpSpPr/>
          <p:nvPr/>
        </p:nvGrpSpPr>
        <p:grpSpPr>
          <a:xfrm>
            <a:off x="6928510" y="1895607"/>
            <a:ext cx="4937760" cy="415948"/>
            <a:chOff x="6432193" y="4864608"/>
            <a:chExt cx="4937760" cy="415948"/>
          </a:xfrm>
        </p:grpSpPr>
        <p:sp>
          <p:nvSpPr>
            <p:cNvPr id="21" name="Shape 16">
              <a:extLst>
                <a:ext uri="{FF2B5EF4-FFF2-40B4-BE49-F238E27FC236}">
                  <a16:creationId xmlns:a16="http://schemas.microsoft.com/office/drawing/2014/main" id="{A87F0C9D-242E-9EB8-7FBD-F87BEEF3096D}"/>
                </a:ext>
              </a:extLst>
            </p:cNvPr>
            <p:cNvSpPr/>
            <p:nvPr/>
          </p:nvSpPr>
          <p:spPr>
            <a:xfrm>
              <a:off x="6432193" y="4864608"/>
              <a:ext cx="4937760" cy="415948"/>
            </a:xfrm>
            <a:prstGeom prst="roundRect">
              <a:avLst>
                <a:gd name="adj" fmla="val 10345"/>
              </a:avLst>
            </a:prstGeom>
            <a:solidFill>
              <a:srgbClr val="FFE9F2"/>
            </a:solidFill>
            <a:ln w="12700">
              <a:solidFill>
                <a:srgbClr val="AAB4C3"/>
              </a:solidFill>
              <a:prstDash val="solid"/>
            </a:ln>
            <a:effectLst>
              <a:outerShdw blurRad="15240" dist="6350" dir="27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AU"/>
            </a:p>
          </p:txBody>
        </p:sp>
        <p:sp>
          <p:nvSpPr>
            <p:cNvPr id="22" name="Text 17">
              <a:extLst>
                <a:ext uri="{FF2B5EF4-FFF2-40B4-BE49-F238E27FC236}">
                  <a16:creationId xmlns:a16="http://schemas.microsoft.com/office/drawing/2014/main" id="{016603AB-5472-D871-B680-62F6BC71541D}"/>
                </a:ext>
              </a:extLst>
            </p:cNvPr>
            <p:cNvSpPr/>
            <p:nvPr/>
          </p:nvSpPr>
          <p:spPr>
            <a:xfrm>
              <a:off x="6568084" y="4911869"/>
              <a:ext cx="4608576" cy="3108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/>
            <a:lstStyle/>
            <a:p>
              <a:pPr marL="0" indent="0" algn="l">
                <a:buNone/>
              </a:pPr>
              <a:r>
                <a:rPr lang="en-US" sz="1500" dirty="0">
                  <a:solidFill>
                    <a:srgbClr val="183153"/>
                  </a:solidFill>
                </a:rPr>
                <a:t>If a branch gets stuck, go back to the last choice point.</a:t>
              </a:r>
              <a:endParaRPr lang="en-US" sz="1500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3C52792-F21F-8DAA-8798-EC0C42F9B2B9}"/>
              </a:ext>
            </a:extLst>
          </p:cNvPr>
          <p:cNvGrpSpPr/>
          <p:nvPr/>
        </p:nvGrpSpPr>
        <p:grpSpPr>
          <a:xfrm>
            <a:off x="6918924" y="2422783"/>
            <a:ext cx="4937760" cy="395708"/>
            <a:chOff x="6432193" y="4395748"/>
            <a:chExt cx="4937760" cy="395708"/>
          </a:xfrm>
        </p:grpSpPr>
        <p:sp>
          <p:nvSpPr>
            <p:cNvPr id="23" name="Shape 18">
              <a:extLst>
                <a:ext uri="{FF2B5EF4-FFF2-40B4-BE49-F238E27FC236}">
                  <a16:creationId xmlns:a16="http://schemas.microsoft.com/office/drawing/2014/main" id="{B3BF25D5-1239-3F40-978E-75DB5B0F8A4C}"/>
                </a:ext>
              </a:extLst>
            </p:cNvPr>
            <p:cNvSpPr/>
            <p:nvPr/>
          </p:nvSpPr>
          <p:spPr>
            <a:xfrm>
              <a:off x="6432193" y="4395748"/>
              <a:ext cx="4937760" cy="395708"/>
            </a:xfrm>
            <a:prstGeom prst="roundRect">
              <a:avLst>
                <a:gd name="adj" fmla="val 9091"/>
              </a:avLst>
            </a:prstGeom>
            <a:solidFill>
              <a:srgbClr val="DDEFE0"/>
            </a:solidFill>
            <a:ln w="12700">
              <a:solidFill>
                <a:srgbClr val="AAB4C3"/>
              </a:solidFill>
              <a:prstDash val="solid"/>
            </a:ln>
            <a:effectLst>
              <a:outerShdw blurRad="15240" dist="6350" dir="27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AU"/>
            </a:p>
          </p:txBody>
        </p:sp>
        <p:sp>
          <p:nvSpPr>
            <p:cNvPr id="24" name="Text 19">
              <a:extLst>
                <a:ext uri="{FF2B5EF4-FFF2-40B4-BE49-F238E27FC236}">
                  <a16:creationId xmlns:a16="http://schemas.microsoft.com/office/drawing/2014/main" id="{9C976127-58C2-140E-9CB7-FD8B9E1BCAE0}"/>
                </a:ext>
              </a:extLst>
            </p:cNvPr>
            <p:cNvSpPr/>
            <p:nvPr/>
          </p:nvSpPr>
          <p:spPr>
            <a:xfrm>
              <a:off x="6596785" y="4407408"/>
              <a:ext cx="4608576" cy="38404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/>
            <a:lstStyle/>
            <a:p>
              <a:pPr marL="0" indent="0" algn="l">
                <a:buNone/>
              </a:pPr>
              <a:r>
                <a:rPr lang="en-US" sz="1500" dirty="0">
                  <a:solidFill>
                    <a:srgbClr val="183153"/>
                  </a:solidFill>
                </a:rPr>
                <a:t>If a branch reaches Exit, record the full path.</a:t>
              </a:r>
              <a:endParaRPr lang="en-US" sz="1500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054BE60-9106-A3AA-D9B0-B5DFE68C13E2}"/>
              </a:ext>
            </a:extLst>
          </p:cNvPr>
          <p:cNvGrpSpPr/>
          <p:nvPr/>
        </p:nvGrpSpPr>
        <p:grpSpPr>
          <a:xfrm>
            <a:off x="901869" y="2023893"/>
            <a:ext cx="347472" cy="347472"/>
            <a:chOff x="5971032" y="2010097"/>
            <a:chExt cx="347472" cy="347472"/>
          </a:xfrm>
        </p:grpSpPr>
        <p:sp>
          <p:nvSpPr>
            <p:cNvPr id="26" name="Shape 21">
              <a:extLst>
                <a:ext uri="{FF2B5EF4-FFF2-40B4-BE49-F238E27FC236}">
                  <a16:creationId xmlns:a16="http://schemas.microsoft.com/office/drawing/2014/main" id="{9105B30A-440E-CBF8-9D58-F3A2D3AF0C9B}"/>
                </a:ext>
              </a:extLst>
            </p:cNvPr>
            <p:cNvSpPr/>
            <p:nvPr/>
          </p:nvSpPr>
          <p:spPr>
            <a:xfrm>
              <a:off x="5971032" y="2010097"/>
              <a:ext cx="347472" cy="347472"/>
            </a:xfrm>
            <a:prstGeom prst="ellipse">
              <a:avLst/>
            </a:prstGeom>
            <a:solidFill>
              <a:srgbClr val="2D6CDF"/>
            </a:solidFill>
            <a:ln w="12700">
              <a:solidFill>
                <a:srgbClr val="2D6CDF"/>
              </a:solidFill>
              <a:prstDash val="solid"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7" name="Text 22">
              <a:extLst>
                <a:ext uri="{FF2B5EF4-FFF2-40B4-BE49-F238E27FC236}">
                  <a16:creationId xmlns:a16="http://schemas.microsoft.com/office/drawing/2014/main" id="{E061F8BA-05EC-27A8-491D-FC05668D65B3}"/>
                </a:ext>
              </a:extLst>
            </p:cNvPr>
            <p:cNvSpPr/>
            <p:nvPr/>
          </p:nvSpPr>
          <p:spPr>
            <a:xfrm>
              <a:off x="5971032" y="2116836"/>
              <a:ext cx="347472" cy="1097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150" b="1" dirty="0">
                  <a:solidFill>
                    <a:srgbClr val="FFFFFF"/>
                  </a:solidFill>
                </a:rPr>
                <a:t>1</a:t>
              </a:r>
              <a:endParaRPr lang="en-US" sz="1150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70A0CC2-2BF9-A79C-8D38-7AA613A1A768}"/>
              </a:ext>
            </a:extLst>
          </p:cNvPr>
          <p:cNvGrpSpPr/>
          <p:nvPr/>
        </p:nvGrpSpPr>
        <p:grpSpPr>
          <a:xfrm>
            <a:off x="901869" y="2624710"/>
            <a:ext cx="347472" cy="347472"/>
            <a:chOff x="5971032" y="2724912"/>
            <a:chExt cx="347472" cy="347472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800AEBDF-01F3-1FAC-FABD-6EABEC928DB1}"/>
                </a:ext>
              </a:extLst>
            </p:cNvPr>
            <p:cNvSpPr/>
            <p:nvPr/>
          </p:nvSpPr>
          <p:spPr>
            <a:xfrm>
              <a:off x="5971032" y="2724912"/>
              <a:ext cx="347472" cy="347472"/>
            </a:xfrm>
            <a:prstGeom prst="ellipse">
              <a:avLst/>
            </a:prstGeom>
            <a:solidFill>
              <a:srgbClr val="2D6CDF"/>
            </a:solidFill>
            <a:ln w="12700">
              <a:solidFill>
                <a:srgbClr val="2D6CDF"/>
              </a:solidFill>
              <a:prstDash val="solid"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30" name="Text 25">
              <a:extLst>
                <a:ext uri="{FF2B5EF4-FFF2-40B4-BE49-F238E27FC236}">
                  <a16:creationId xmlns:a16="http://schemas.microsoft.com/office/drawing/2014/main" id="{586A6055-D47E-E2B5-005D-7EBFAC4D172D}"/>
                </a:ext>
              </a:extLst>
            </p:cNvPr>
            <p:cNvSpPr/>
            <p:nvPr/>
          </p:nvSpPr>
          <p:spPr>
            <a:xfrm>
              <a:off x="5971032" y="2839212"/>
              <a:ext cx="347472" cy="1097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150" b="1" dirty="0">
                  <a:solidFill>
                    <a:srgbClr val="FFFFFF"/>
                  </a:solidFill>
                </a:rPr>
                <a:t>2</a:t>
              </a:r>
              <a:endParaRPr lang="en-US" sz="1150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AFC4C91-D78C-3438-1279-352AB3174DFB}"/>
              </a:ext>
            </a:extLst>
          </p:cNvPr>
          <p:cNvGrpSpPr/>
          <p:nvPr/>
        </p:nvGrpSpPr>
        <p:grpSpPr>
          <a:xfrm>
            <a:off x="910177" y="3222314"/>
            <a:ext cx="347472" cy="347472"/>
            <a:chOff x="5971032" y="3392424"/>
            <a:chExt cx="347472" cy="347472"/>
          </a:xfrm>
        </p:grpSpPr>
        <p:sp>
          <p:nvSpPr>
            <p:cNvPr id="32" name="Shape 27">
              <a:extLst>
                <a:ext uri="{FF2B5EF4-FFF2-40B4-BE49-F238E27FC236}">
                  <a16:creationId xmlns:a16="http://schemas.microsoft.com/office/drawing/2014/main" id="{B72E17E9-5522-0EC6-BFF5-9115777064DA}"/>
                </a:ext>
              </a:extLst>
            </p:cNvPr>
            <p:cNvSpPr/>
            <p:nvPr/>
          </p:nvSpPr>
          <p:spPr>
            <a:xfrm>
              <a:off x="5971032" y="3392424"/>
              <a:ext cx="347472" cy="347472"/>
            </a:xfrm>
            <a:prstGeom prst="ellipse">
              <a:avLst/>
            </a:prstGeom>
            <a:solidFill>
              <a:srgbClr val="2D6CDF"/>
            </a:solidFill>
            <a:ln w="12700">
              <a:solidFill>
                <a:srgbClr val="2D6CDF"/>
              </a:solidFill>
              <a:prstDash val="solid"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33" name="Text 28">
              <a:extLst>
                <a:ext uri="{FF2B5EF4-FFF2-40B4-BE49-F238E27FC236}">
                  <a16:creationId xmlns:a16="http://schemas.microsoft.com/office/drawing/2014/main" id="{8CE3CBED-47E5-6CBE-7A45-3527535DA670}"/>
                </a:ext>
              </a:extLst>
            </p:cNvPr>
            <p:cNvSpPr/>
            <p:nvPr/>
          </p:nvSpPr>
          <p:spPr>
            <a:xfrm>
              <a:off x="5971032" y="3514935"/>
              <a:ext cx="347472" cy="1097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150" b="1" dirty="0">
                  <a:solidFill>
                    <a:srgbClr val="FFFFFF"/>
                  </a:solidFill>
                </a:rPr>
                <a:t>3</a:t>
              </a:r>
              <a:endParaRPr lang="en-US" sz="1150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A695383-438F-6F9D-E653-457F7EE10C83}"/>
              </a:ext>
            </a:extLst>
          </p:cNvPr>
          <p:cNvGrpSpPr/>
          <p:nvPr/>
        </p:nvGrpSpPr>
        <p:grpSpPr>
          <a:xfrm>
            <a:off x="902459" y="3839438"/>
            <a:ext cx="354769" cy="347472"/>
            <a:chOff x="5963735" y="4059936"/>
            <a:chExt cx="354769" cy="347472"/>
          </a:xfrm>
        </p:grpSpPr>
        <p:sp>
          <p:nvSpPr>
            <p:cNvPr id="35" name="Shape 30">
              <a:extLst>
                <a:ext uri="{FF2B5EF4-FFF2-40B4-BE49-F238E27FC236}">
                  <a16:creationId xmlns:a16="http://schemas.microsoft.com/office/drawing/2014/main" id="{C3A1DC51-3169-2A8F-FD4A-BCEFFD1280D0}"/>
                </a:ext>
              </a:extLst>
            </p:cNvPr>
            <p:cNvSpPr/>
            <p:nvPr/>
          </p:nvSpPr>
          <p:spPr>
            <a:xfrm>
              <a:off x="5971032" y="4059936"/>
              <a:ext cx="347472" cy="347472"/>
            </a:xfrm>
            <a:prstGeom prst="ellipse">
              <a:avLst/>
            </a:prstGeom>
            <a:solidFill>
              <a:srgbClr val="2D6CDF"/>
            </a:solidFill>
            <a:ln w="12700">
              <a:solidFill>
                <a:srgbClr val="2D6CDF"/>
              </a:solidFill>
              <a:prstDash val="solid"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 31">
              <a:extLst>
                <a:ext uri="{FF2B5EF4-FFF2-40B4-BE49-F238E27FC236}">
                  <a16:creationId xmlns:a16="http://schemas.microsoft.com/office/drawing/2014/main" id="{95D85CB4-6209-4E6D-0984-02F39AD9DBEC}"/>
                </a:ext>
              </a:extLst>
            </p:cNvPr>
            <p:cNvSpPr/>
            <p:nvPr/>
          </p:nvSpPr>
          <p:spPr>
            <a:xfrm>
              <a:off x="5963735" y="4196759"/>
              <a:ext cx="347472" cy="1097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150" b="1" dirty="0">
                  <a:solidFill>
                    <a:srgbClr val="FFFFFF"/>
                  </a:solidFill>
                </a:rPr>
                <a:t>4</a:t>
              </a:r>
              <a:endParaRPr lang="en-US" sz="1150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06E7A95-8449-CCD0-CEEE-04E4D38D173F}"/>
              </a:ext>
            </a:extLst>
          </p:cNvPr>
          <p:cNvGrpSpPr/>
          <p:nvPr/>
        </p:nvGrpSpPr>
        <p:grpSpPr>
          <a:xfrm>
            <a:off x="906108" y="4420218"/>
            <a:ext cx="347472" cy="347472"/>
            <a:chOff x="5971032" y="4727448"/>
            <a:chExt cx="347472" cy="347472"/>
          </a:xfrm>
        </p:grpSpPr>
        <p:sp>
          <p:nvSpPr>
            <p:cNvPr id="38" name="Shape 33">
              <a:extLst>
                <a:ext uri="{FF2B5EF4-FFF2-40B4-BE49-F238E27FC236}">
                  <a16:creationId xmlns:a16="http://schemas.microsoft.com/office/drawing/2014/main" id="{12BB6C2E-449D-991E-5913-2EED8740F723}"/>
                </a:ext>
              </a:extLst>
            </p:cNvPr>
            <p:cNvSpPr/>
            <p:nvPr/>
          </p:nvSpPr>
          <p:spPr>
            <a:xfrm>
              <a:off x="5971032" y="4727448"/>
              <a:ext cx="347472" cy="347472"/>
            </a:xfrm>
            <a:prstGeom prst="ellipse">
              <a:avLst/>
            </a:prstGeom>
            <a:solidFill>
              <a:srgbClr val="2D6CDF"/>
            </a:solidFill>
            <a:ln w="12700">
              <a:solidFill>
                <a:srgbClr val="2D6CDF"/>
              </a:solidFill>
              <a:prstDash val="solid"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 34">
              <a:extLst>
                <a:ext uri="{FF2B5EF4-FFF2-40B4-BE49-F238E27FC236}">
                  <a16:creationId xmlns:a16="http://schemas.microsoft.com/office/drawing/2014/main" id="{4D17DBED-D4E6-8152-C459-2357F1225A78}"/>
                </a:ext>
              </a:extLst>
            </p:cNvPr>
            <p:cNvSpPr/>
            <p:nvPr/>
          </p:nvSpPr>
          <p:spPr>
            <a:xfrm>
              <a:off x="5971032" y="4841748"/>
              <a:ext cx="347472" cy="1097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150" b="1" dirty="0">
                  <a:solidFill>
                    <a:srgbClr val="FFFFFF"/>
                  </a:solidFill>
                </a:rPr>
                <a:t>5</a:t>
              </a:r>
              <a:endParaRPr lang="en-US" sz="1150" dirty="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61C67CE-97D2-2457-B170-50F1321E46F5}"/>
              </a:ext>
            </a:extLst>
          </p:cNvPr>
          <p:cNvGrpSpPr/>
          <p:nvPr/>
        </p:nvGrpSpPr>
        <p:grpSpPr>
          <a:xfrm>
            <a:off x="906321" y="4982564"/>
            <a:ext cx="347472" cy="347472"/>
            <a:chOff x="5971032" y="5394960"/>
            <a:chExt cx="347472" cy="347472"/>
          </a:xfrm>
        </p:grpSpPr>
        <p:sp>
          <p:nvSpPr>
            <p:cNvPr id="41" name="Shape 36">
              <a:extLst>
                <a:ext uri="{FF2B5EF4-FFF2-40B4-BE49-F238E27FC236}">
                  <a16:creationId xmlns:a16="http://schemas.microsoft.com/office/drawing/2014/main" id="{8C05D1F2-A534-71B1-F8FC-87918BE2D96E}"/>
                </a:ext>
              </a:extLst>
            </p:cNvPr>
            <p:cNvSpPr/>
            <p:nvPr/>
          </p:nvSpPr>
          <p:spPr>
            <a:xfrm>
              <a:off x="5971032" y="5394960"/>
              <a:ext cx="347472" cy="347472"/>
            </a:xfrm>
            <a:prstGeom prst="ellipse">
              <a:avLst/>
            </a:prstGeom>
            <a:solidFill>
              <a:srgbClr val="2D6CDF"/>
            </a:solidFill>
            <a:ln w="12700">
              <a:solidFill>
                <a:srgbClr val="2D6CDF"/>
              </a:solidFill>
              <a:prstDash val="solid"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42" name="Text 37">
              <a:extLst>
                <a:ext uri="{FF2B5EF4-FFF2-40B4-BE49-F238E27FC236}">
                  <a16:creationId xmlns:a16="http://schemas.microsoft.com/office/drawing/2014/main" id="{88A28C48-2E02-B0B9-3114-6359FE9F6990}"/>
                </a:ext>
              </a:extLst>
            </p:cNvPr>
            <p:cNvSpPr/>
            <p:nvPr/>
          </p:nvSpPr>
          <p:spPr>
            <a:xfrm>
              <a:off x="5971032" y="5520301"/>
              <a:ext cx="347472" cy="1097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150" b="1" dirty="0">
                  <a:solidFill>
                    <a:srgbClr val="FFFFFF"/>
                  </a:solidFill>
                </a:rPr>
                <a:t>6</a:t>
              </a:r>
              <a:endParaRPr lang="en-US" sz="1150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867BBD5-1426-92BB-E307-2B453C5CB077}"/>
              </a:ext>
            </a:extLst>
          </p:cNvPr>
          <p:cNvGrpSpPr/>
          <p:nvPr/>
        </p:nvGrpSpPr>
        <p:grpSpPr>
          <a:xfrm>
            <a:off x="910177" y="5533674"/>
            <a:ext cx="347472" cy="347472"/>
            <a:chOff x="5971032" y="5988581"/>
            <a:chExt cx="347472" cy="347472"/>
          </a:xfrm>
        </p:grpSpPr>
        <p:sp>
          <p:nvSpPr>
            <p:cNvPr id="44" name="Shape 39">
              <a:extLst>
                <a:ext uri="{FF2B5EF4-FFF2-40B4-BE49-F238E27FC236}">
                  <a16:creationId xmlns:a16="http://schemas.microsoft.com/office/drawing/2014/main" id="{FDBC7A79-205B-E0A8-14A2-07B9B9CA16DD}"/>
                </a:ext>
              </a:extLst>
            </p:cNvPr>
            <p:cNvSpPr/>
            <p:nvPr/>
          </p:nvSpPr>
          <p:spPr>
            <a:xfrm>
              <a:off x="5971032" y="5988581"/>
              <a:ext cx="347472" cy="347472"/>
            </a:xfrm>
            <a:prstGeom prst="ellipse">
              <a:avLst/>
            </a:prstGeom>
            <a:solidFill>
              <a:srgbClr val="2D6CDF"/>
            </a:solidFill>
            <a:ln w="12700">
              <a:solidFill>
                <a:srgbClr val="2D6CDF"/>
              </a:solidFill>
              <a:prstDash val="solid"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45" name="Text 40">
              <a:extLst>
                <a:ext uri="{FF2B5EF4-FFF2-40B4-BE49-F238E27FC236}">
                  <a16:creationId xmlns:a16="http://schemas.microsoft.com/office/drawing/2014/main" id="{605EE2EF-8899-0DC3-C6F0-99AF622CDFE8}"/>
                </a:ext>
              </a:extLst>
            </p:cNvPr>
            <p:cNvSpPr/>
            <p:nvPr/>
          </p:nvSpPr>
          <p:spPr>
            <a:xfrm>
              <a:off x="5971032" y="6102745"/>
              <a:ext cx="347472" cy="1097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150" b="1" dirty="0">
                  <a:solidFill>
                    <a:srgbClr val="FFFFFF"/>
                  </a:solidFill>
                </a:rPr>
                <a:t>7</a:t>
              </a:r>
              <a:endParaRPr lang="en-US" sz="1150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07424EF-0327-1020-CCD9-99DEC82C44FA}"/>
              </a:ext>
            </a:extLst>
          </p:cNvPr>
          <p:cNvGrpSpPr/>
          <p:nvPr/>
        </p:nvGrpSpPr>
        <p:grpSpPr>
          <a:xfrm>
            <a:off x="6925659" y="5462166"/>
            <a:ext cx="4937760" cy="384886"/>
            <a:chOff x="-4351489" y="4272718"/>
            <a:chExt cx="4937760" cy="530352"/>
          </a:xfrm>
        </p:grpSpPr>
        <p:sp>
          <p:nvSpPr>
            <p:cNvPr id="48" name="Shape 12">
              <a:extLst>
                <a:ext uri="{FF2B5EF4-FFF2-40B4-BE49-F238E27FC236}">
                  <a16:creationId xmlns:a16="http://schemas.microsoft.com/office/drawing/2014/main" id="{EA310B85-8E2A-3B6A-B8B5-33F244CC4B12}"/>
                </a:ext>
              </a:extLst>
            </p:cNvPr>
            <p:cNvSpPr/>
            <p:nvPr/>
          </p:nvSpPr>
          <p:spPr>
            <a:xfrm>
              <a:off x="-4351489" y="4272718"/>
              <a:ext cx="4937760" cy="530352"/>
            </a:xfrm>
            <a:prstGeom prst="roundRect">
              <a:avLst>
                <a:gd name="adj" fmla="val 10345"/>
              </a:avLst>
            </a:prstGeom>
            <a:solidFill>
              <a:srgbClr val="FFF1E8"/>
            </a:solidFill>
            <a:ln w="12700">
              <a:solidFill>
                <a:srgbClr val="AAB4C3"/>
              </a:solidFill>
              <a:prstDash val="solid"/>
            </a:ln>
            <a:effectLst>
              <a:outerShdw blurRad="15240" dist="6350" dir="27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AU"/>
            </a:p>
          </p:txBody>
        </p:sp>
        <p:sp>
          <p:nvSpPr>
            <p:cNvPr id="49" name="Text 13">
              <a:extLst>
                <a:ext uri="{FF2B5EF4-FFF2-40B4-BE49-F238E27FC236}">
                  <a16:creationId xmlns:a16="http://schemas.microsoft.com/office/drawing/2014/main" id="{717827C5-D02C-DF99-5B7F-EBAC7A75EA08}"/>
                </a:ext>
              </a:extLst>
            </p:cNvPr>
            <p:cNvSpPr/>
            <p:nvPr/>
          </p:nvSpPr>
          <p:spPr>
            <a:xfrm>
              <a:off x="-4186897" y="4382447"/>
              <a:ext cx="4608576" cy="3108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/>
            <a:lstStyle/>
            <a:p>
              <a:pPr marL="0" indent="0" algn="l">
                <a:buNone/>
              </a:pPr>
              <a:r>
                <a:rPr lang="en-US" sz="1600" dirty="0">
                  <a:solidFill>
                    <a:srgbClr val="183153"/>
                  </a:solidFill>
                </a:rPr>
                <a:t>Start at Entry.</a:t>
              </a:r>
              <a:endParaRPr lang="en-US" sz="1600" dirty="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6A481ED1-E588-DE66-8ACE-4D40785127BA}"/>
              </a:ext>
            </a:extLst>
          </p:cNvPr>
          <p:cNvSpPr txBox="1"/>
          <p:nvPr/>
        </p:nvSpPr>
        <p:spPr>
          <a:xfrm>
            <a:off x="695400" y="1390974"/>
            <a:ext cx="9289723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Complete the algorithm to generate all possible Entry to Exit paths. 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6FF42FD-0B2B-2356-9D5B-8C67B484296E}"/>
              </a:ext>
            </a:extLst>
          </p:cNvPr>
          <p:cNvGrpSpPr/>
          <p:nvPr/>
        </p:nvGrpSpPr>
        <p:grpSpPr>
          <a:xfrm>
            <a:off x="6918924" y="4755798"/>
            <a:ext cx="4937760" cy="553998"/>
            <a:chOff x="1562353" y="2510573"/>
            <a:chExt cx="4937760" cy="553998"/>
          </a:xfrm>
        </p:grpSpPr>
        <p:sp>
          <p:nvSpPr>
            <p:cNvPr id="17" name="Shape 10">
              <a:extLst>
                <a:ext uri="{FF2B5EF4-FFF2-40B4-BE49-F238E27FC236}">
                  <a16:creationId xmlns:a16="http://schemas.microsoft.com/office/drawing/2014/main" id="{8AE0CD40-89F4-2978-A9D4-9A5A1D972DFB}"/>
                </a:ext>
              </a:extLst>
            </p:cNvPr>
            <p:cNvSpPr/>
            <p:nvPr/>
          </p:nvSpPr>
          <p:spPr>
            <a:xfrm>
              <a:off x="1562353" y="2517208"/>
              <a:ext cx="4937760" cy="531544"/>
            </a:xfrm>
            <a:prstGeom prst="roundRect">
              <a:avLst>
                <a:gd name="adj" fmla="val 7317"/>
              </a:avLst>
            </a:prstGeom>
            <a:solidFill>
              <a:srgbClr val="E9F8F2"/>
            </a:solidFill>
            <a:ln w="12700">
              <a:solidFill>
                <a:srgbClr val="AAB4C3"/>
              </a:solidFill>
              <a:prstDash val="solid"/>
            </a:ln>
            <a:effectLst>
              <a:outerShdw blurRad="15240" dist="6350" dir="27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AU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4B5EC93-0B3A-56B8-528E-20DF464E4A36}"/>
                </a:ext>
              </a:extLst>
            </p:cNvPr>
            <p:cNvSpPr txBox="1"/>
            <p:nvPr/>
          </p:nvSpPr>
          <p:spPr>
            <a:xfrm>
              <a:off x="1635690" y="2510573"/>
              <a:ext cx="439248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solidFill>
                    <a:srgbClr val="183153"/>
                  </a:solidFill>
                </a:rPr>
                <a:t>Move to a connected vertex </a:t>
              </a:r>
              <a:r>
                <a:rPr lang="en-US" sz="1500" b="1" dirty="0">
                  <a:solidFill>
                    <a:srgbClr val="183153"/>
                  </a:solidFill>
                </a:rPr>
                <a:t>that has not already been used in that path.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274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1422A-BB01-123E-CB9B-9D88D5400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9D747AB-0A8B-8176-51B1-588EFFADD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61" y="1556792"/>
            <a:ext cx="4447735" cy="26890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D4B7-B03A-3AFA-8AFF-034B41DED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Using the algorithm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E0B015-D6F5-B6BC-0A92-9D107DFBF98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DE4306-4669-19CC-83D0-3E5D6B980CD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12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6AB8EF-A454-CEA8-29F4-917768291FC2}"/>
              </a:ext>
            </a:extLst>
          </p:cNvPr>
          <p:cNvSpPr txBox="1"/>
          <p:nvPr/>
        </p:nvSpPr>
        <p:spPr>
          <a:xfrm>
            <a:off x="5231904" y="1633729"/>
            <a:ext cx="6960096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AU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Start at </a:t>
            </a:r>
            <a:r>
              <a:rPr lang="en-AU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Entry.</a:t>
            </a:r>
            <a:endParaRPr lang="en-AU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AU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Move to a connected vertex that has </a:t>
            </a:r>
            <a:r>
              <a:rPr lang="en-AU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not already been used in that path.</a:t>
            </a:r>
            <a:endParaRPr lang="en-AU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AU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If there is only one possible next move, follow it.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AU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If there is more than one possible next move, create a new branch for each option.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AU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If a branch reaches </a:t>
            </a:r>
            <a:r>
              <a:rPr lang="en-AU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Exit</a:t>
            </a:r>
            <a:r>
              <a:rPr lang="en-AU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record the full path.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AU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If a branch gets stuck, go back to the last choice point.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AU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Continue until every branch has been explored.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67DB4B-C8A1-2B94-0178-8D33FB67B4C0}"/>
              </a:ext>
            </a:extLst>
          </p:cNvPr>
          <p:cNvSpPr txBox="1"/>
          <p:nvPr/>
        </p:nvSpPr>
        <p:spPr>
          <a:xfrm>
            <a:off x="2223092" y="4395982"/>
            <a:ext cx="1633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L6 → U7 → U6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1CC7431-3877-0C92-C090-F630EB0855FE}"/>
              </a:ext>
            </a:extLst>
          </p:cNvPr>
          <p:cNvCxnSpPr>
            <a:cxnSpLocks/>
          </p:cNvCxnSpPr>
          <p:nvPr/>
        </p:nvCxnSpPr>
        <p:spPr>
          <a:xfrm>
            <a:off x="3796211" y="4586494"/>
            <a:ext cx="0" cy="2458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0BB14EE-0CE3-F68D-9B0F-37DBFFAA8DE5}"/>
              </a:ext>
            </a:extLst>
          </p:cNvPr>
          <p:cNvSpPr txBox="1"/>
          <p:nvPr/>
        </p:nvSpPr>
        <p:spPr>
          <a:xfrm>
            <a:off x="5297536" y="4888031"/>
            <a:ext cx="938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→ M4…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EDF862-7652-EC7A-84FF-951A31AD52F0}"/>
              </a:ext>
            </a:extLst>
          </p:cNvPr>
          <p:cNvCxnSpPr>
            <a:cxnSpLocks/>
          </p:cNvCxnSpPr>
          <p:nvPr/>
        </p:nvCxnSpPr>
        <p:spPr>
          <a:xfrm>
            <a:off x="4876331" y="4840567"/>
            <a:ext cx="0" cy="2458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A7837B3-93D7-366E-4001-C31289A072AA}"/>
              </a:ext>
            </a:extLst>
          </p:cNvPr>
          <p:cNvSpPr txBox="1"/>
          <p:nvPr/>
        </p:nvSpPr>
        <p:spPr>
          <a:xfrm>
            <a:off x="4776042" y="4888105"/>
            <a:ext cx="675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→ L3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AC2BC8-1C83-F9A9-F1BF-2D6ADBC28FCD}"/>
              </a:ext>
            </a:extLst>
          </p:cNvPr>
          <p:cNvCxnSpPr>
            <a:cxnSpLocks/>
          </p:cNvCxnSpPr>
          <p:nvPr/>
        </p:nvCxnSpPr>
        <p:spPr>
          <a:xfrm>
            <a:off x="5401320" y="5078032"/>
            <a:ext cx="0" cy="2458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65C5414-1D08-F689-3D2D-6120186B8D18}"/>
              </a:ext>
            </a:extLst>
          </p:cNvPr>
          <p:cNvSpPr txBox="1"/>
          <p:nvPr/>
        </p:nvSpPr>
        <p:spPr>
          <a:xfrm>
            <a:off x="5297933" y="5130973"/>
            <a:ext cx="675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→ L2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A0641D-DABD-5E23-324D-3910DBE724F3}"/>
              </a:ext>
            </a:extLst>
          </p:cNvPr>
          <p:cNvCxnSpPr>
            <a:cxnSpLocks/>
          </p:cNvCxnSpPr>
          <p:nvPr/>
        </p:nvCxnSpPr>
        <p:spPr>
          <a:xfrm>
            <a:off x="5931049" y="5311362"/>
            <a:ext cx="0" cy="4883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5D9513E-EB65-1DD8-E8FE-059976AB51FA}"/>
              </a:ext>
            </a:extLst>
          </p:cNvPr>
          <p:cNvSpPr txBox="1"/>
          <p:nvPr/>
        </p:nvSpPr>
        <p:spPr>
          <a:xfrm>
            <a:off x="5829360" y="5358891"/>
            <a:ext cx="8803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→ L1…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E6BFE8-77FB-EB2B-2BAA-79B84F60DFA4}"/>
              </a:ext>
            </a:extLst>
          </p:cNvPr>
          <p:cNvSpPr txBox="1"/>
          <p:nvPr/>
        </p:nvSpPr>
        <p:spPr>
          <a:xfrm>
            <a:off x="5828140" y="5606853"/>
            <a:ext cx="8242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→ </a:t>
            </a:r>
            <a:r>
              <a:rPr lang="en-AU" sz="1600" b="1" dirty="0"/>
              <a:t>Exit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11D778-B381-49FE-99B0-41F5806D277C}"/>
              </a:ext>
            </a:extLst>
          </p:cNvPr>
          <p:cNvSpPr txBox="1"/>
          <p:nvPr/>
        </p:nvSpPr>
        <p:spPr>
          <a:xfrm>
            <a:off x="3693541" y="4394721"/>
            <a:ext cx="60944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dirty="0"/>
              <a:t>→ U5…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D033A19-C8B0-3721-E08E-E3C207040C1E}"/>
              </a:ext>
            </a:extLst>
          </p:cNvPr>
          <p:cNvSpPr txBox="1"/>
          <p:nvPr/>
        </p:nvSpPr>
        <p:spPr>
          <a:xfrm>
            <a:off x="3693541" y="4636838"/>
            <a:ext cx="675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→ L5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04C683-E3BF-8E90-A4F1-DC227931DE9E}"/>
              </a:ext>
            </a:extLst>
          </p:cNvPr>
          <p:cNvSpPr txBox="1"/>
          <p:nvPr/>
        </p:nvSpPr>
        <p:spPr>
          <a:xfrm>
            <a:off x="4234085" y="4647734"/>
            <a:ext cx="675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→ L4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268564-24E9-D279-2207-958599AB198B}"/>
              </a:ext>
            </a:extLst>
          </p:cNvPr>
          <p:cNvSpPr txBox="1"/>
          <p:nvPr/>
        </p:nvSpPr>
        <p:spPr>
          <a:xfrm>
            <a:off x="4776042" y="4647412"/>
            <a:ext cx="9140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→ U5…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5CDC2F4-3D32-C76F-68B3-E31A20089D81}"/>
              </a:ext>
            </a:extLst>
          </p:cNvPr>
          <p:cNvSpPr txBox="1"/>
          <p:nvPr/>
        </p:nvSpPr>
        <p:spPr>
          <a:xfrm>
            <a:off x="5829084" y="5124086"/>
            <a:ext cx="938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→ M3…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610704D-F249-9690-851E-DC7E2EA36E80}"/>
              </a:ext>
            </a:extLst>
          </p:cNvPr>
          <p:cNvSpPr txBox="1"/>
          <p:nvPr/>
        </p:nvSpPr>
        <p:spPr>
          <a:xfrm>
            <a:off x="1360304" y="4391220"/>
            <a:ext cx="1087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/>
              <a:t>Entry</a:t>
            </a:r>
            <a:r>
              <a:rPr lang="en-AU" sz="1600" dirty="0"/>
              <a:t> → 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D8FE8F-F6CE-96CB-62DA-3110299E628C}"/>
              </a:ext>
            </a:extLst>
          </p:cNvPr>
          <p:cNvSpPr txBox="1"/>
          <p:nvPr/>
        </p:nvSpPr>
        <p:spPr>
          <a:xfrm>
            <a:off x="6811418" y="5606853"/>
            <a:ext cx="5203814" cy="70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/>
              <a:t>Entry → L6 → U7 → U6 → L5 → L4 → L3 → L2 → Exit </a:t>
            </a:r>
          </a:p>
          <a:p>
            <a:endParaRPr lang="en-AU" dirty="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339E95B5-D364-43B9-6F7C-5E356F15CBC9}"/>
              </a:ext>
            </a:extLst>
          </p:cNvPr>
          <p:cNvSpPr/>
          <p:nvPr/>
        </p:nvSpPr>
        <p:spPr>
          <a:xfrm>
            <a:off x="6793082" y="5528449"/>
            <a:ext cx="5203814" cy="489742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57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0" grpId="0"/>
      <p:bldP spid="22" grpId="0"/>
      <p:bldP spid="23" grpId="0"/>
      <p:bldP spid="27" grpId="0"/>
      <p:bldP spid="28" grpId="0"/>
      <p:bldP spid="29" grpId="0"/>
      <p:bldP spid="30" grpId="0"/>
      <p:bldP spid="31" grpId="0"/>
      <p:bldP spid="38" grpId="0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6F72B-7CD4-E75C-6C75-C182CF5BB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49235-5FEA-A460-D0E0-94725AD27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Breaking into sub-networks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FBE08D-8F14-8BDB-ED3C-30BBA506264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86688-EF1D-016A-0ECD-C14C9715817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13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F75E677-A1C1-C4EE-711E-CA3AC98DE5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516073"/>
              </p:ext>
            </p:extLst>
          </p:nvPr>
        </p:nvGraphicFramePr>
        <p:xfrm>
          <a:off x="789934" y="1461345"/>
          <a:ext cx="10616400" cy="4685394"/>
        </p:xfrm>
        <a:graphic>
          <a:graphicData uri="http://schemas.openxmlformats.org/drawingml/2006/table">
            <a:tbl>
              <a:tblPr firstRow="1" bandRow="1"/>
              <a:tblGrid>
                <a:gridCol w="5308200">
                  <a:extLst>
                    <a:ext uri="{9D8B030D-6E8A-4147-A177-3AD203B41FA5}">
                      <a16:colId xmlns:a16="http://schemas.microsoft.com/office/drawing/2014/main" val="1569781395"/>
                    </a:ext>
                  </a:extLst>
                </a:gridCol>
                <a:gridCol w="5308200">
                  <a:extLst>
                    <a:ext uri="{9D8B030D-6E8A-4147-A177-3AD203B41FA5}">
                      <a16:colId xmlns:a16="http://schemas.microsoft.com/office/drawing/2014/main" val="2048691031"/>
                    </a:ext>
                  </a:extLst>
                </a:gridCol>
              </a:tblGrid>
              <a:tr h="2342697">
                <a:tc>
                  <a:txBody>
                    <a:bodyPr/>
                    <a:lstStyle/>
                    <a:p>
                      <a:pPr marL="0" marR="0" lvl="0" indent="0" algn="l" defTabSz="12188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/>
                        <a:t>Group 1: </a:t>
                      </a:r>
                      <a:r>
                        <a:rPr lang="en-A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Entry → L6 → U7 → U6 → L5 → L4 → L3 →</a:t>
                      </a:r>
                    </a:p>
                    <a:p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8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/>
                        <a:t>Group 2: </a:t>
                      </a:r>
                      <a:r>
                        <a:rPr lang="en-A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Entry → L6 → U7 → U6 → L5 → L4 → U5 →</a:t>
                      </a:r>
                    </a:p>
                    <a:p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986561"/>
                  </a:ext>
                </a:extLst>
              </a:tr>
              <a:tr h="2342697">
                <a:tc>
                  <a:txBody>
                    <a:bodyPr/>
                    <a:lstStyle/>
                    <a:p>
                      <a:pPr marL="0" marR="0" lvl="0" indent="0" algn="l" defTabSz="12188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/>
                        <a:t>Group 3: </a:t>
                      </a:r>
                      <a:r>
                        <a:rPr lang="en-A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Entry → L6 → U7 → U6 → U5 → L4 →</a:t>
                      </a:r>
                    </a:p>
                    <a:p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8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 4: </a:t>
                      </a:r>
                      <a:r>
                        <a:rPr lang="en-A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Entry → L6 → U7 → U6 → U5 → U4 → </a:t>
                      </a:r>
                    </a:p>
                    <a:p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059578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3E65D9B-2F1F-9907-DC1B-7E7EC5C84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844824"/>
            <a:ext cx="3096344" cy="18707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9C5C39-BC7A-E666-61EF-E993298F0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20" y="1817018"/>
            <a:ext cx="3168352" cy="19047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C77FF2C-474A-F926-E7A7-E61D5313D3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898" y="4149080"/>
            <a:ext cx="3097201" cy="18707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80AC4A6-9083-0325-D54B-81E6450484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6486" y="4170414"/>
            <a:ext cx="3117986" cy="187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98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A5BBD-583D-E83C-D607-B4B435D1C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77001-449D-7DD7-0B03-99919F620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Total paths from Entry to Exit (Groups 1 &amp; 2)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56BD45-6FCE-E45D-7B1C-1BE6644483B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CD7D87-24F6-C6D7-26E0-A23466DD9E2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14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3D56BA-1BD5-32FF-9065-6A2D727B0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1700808"/>
            <a:ext cx="8118961" cy="43698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391418-4EE3-C841-D991-0C17B8A5A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1628800"/>
            <a:ext cx="2242470" cy="13548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BC39F6-8483-D8D2-E96F-5FB7032C2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183" y="3874315"/>
            <a:ext cx="2253727" cy="135488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088E768-A37E-48A4-B3A5-EBD1AD91AD42}"/>
              </a:ext>
            </a:extLst>
          </p:cNvPr>
          <p:cNvSpPr/>
          <p:nvPr/>
        </p:nvSpPr>
        <p:spPr>
          <a:xfrm rot="712387">
            <a:off x="3827610" y="1492840"/>
            <a:ext cx="5852446" cy="2108179"/>
          </a:xfrm>
          <a:prstGeom prst="ellipse">
            <a:avLst/>
          </a:prstGeom>
          <a:solidFill>
            <a:srgbClr val="FFFF00">
              <a:alpha val="2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E98F6B8-E3FB-B4EA-8393-7507536F67EF}"/>
              </a:ext>
            </a:extLst>
          </p:cNvPr>
          <p:cNvSpPr/>
          <p:nvPr/>
        </p:nvSpPr>
        <p:spPr>
          <a:xfrm rot="558585">
            <a:off x="3805800" y="3610421"/>
            <a:ext cx="6424845" cy="2456402"/>
          </a:xfrm>
          <a:prstGeom prst="ellipse">
            <a:avLst/>
          </a:prstGeom>
          <a:solidFill>
            <a:srgbClr val="9BFF00">
              <a:alpha val="21000"/>
            </a:srgbClr>
          </a:solidFill>
          <a:ln>
            <a:solidFill>
              <a:srgbClr val="A5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FF1750-9A67-CE64-6230-977EBF0E8DA9}"/>
              </a:ext>
            </a:extLst>
          </p:cNvPr>
          <p:cNvSpPr txBox="1"/>
          <p:nvPr/>
        </p:nvSpPr>
        <p:spPr>
          <a:xfrm>
            <a:off x="8961048" y="1866254"/>
            <a:ext cx="2933432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Group 1 → 11 paths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019337-8061-BB27-2865-ABA712EBF469}"/>
              </a:ext>
            </a:extLst>
          </p:cNvPr>
          <p:cNvSpPr txBox="1"/>
          <p:nvPr/>
        </p:nvSpPr>
        <p:spPr>
          <a:xfrm>
            <a:off x="8987046" y="3790995"/>
            <a:ext cx="2956259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Group 2 → 14 paths</a:t>
            </a:r>
          </a:p>
        </p:txBody>
      </p:sp>
    </p:spTree>
    <p:extLst>
      <p:ext uri="{BB962C8B-B14F-4D97-AF65-F5344CB8AC3E}">
        <p14:creationId xmlns:p14="http://schemas.microsoft.com/office/powerpoint/2010/main" val="246713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B228E-637A-B4A6-05E0-520442463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F240964-F527-0C87-65C6-294003D5E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900" y="1375033"/>
            <a:ext cx="7061423" cy="48892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9044FF-7B27-6A35-D1BE-AE855EFE7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Total paths from Entry to Exit (Groups 3 &amp; 4)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56B6AD-14F3-C0C3-BDBB-F12888382D9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3ACFE4-288C-9243-F415-2809F8FD1F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15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8B33D4-35CC-62F8-8E44-1CA23BC68441}"/>
              </a:ext>
            </a:extLst>
          </p:cNvPr>
          <p:cNvSpPr/>
          <p:nvPr/>
        </p:nvSpPr>
        <p:spPr>
          <a:xfrm rot="712387">
            <a:off x="3742749" y="1493606"/>
            <a:ext cx="5822711" cy="2167892"/>
          </a:xfrm>
          <a:prstGeom prst="ellipse">
            <a:avLst/>
          </a:prstGeom>
          <a:solidFill>
            <a:srgbClr val="FFFF00">
              <a:alpha val="2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CE30989-515A-4A2C-7C4A-F3481BCFBDA3}"/>
              </a:ext>
            </a:extLst>
          </p:cNvPr>
          <p:cNvSpPr/>
          <p:nvPr/>
        </p:nvSpPr>
        <p:spPr>
          <a:xfrm rot="999769">
            <a:off x="3294858" y="3395620"/>
            <a:ext cx="5724589" cy="2954097"/>
          </a:xfrm>
          <a:prstGeom prst="ellipse">
            <a:avLst/>
          </a:prstGeom>
          <a:solidFill>
            <a:srgbClr val="9BFF00">
              <a:alpha val="21000"/>
            </a:srgbClr>
          </a:solidFill>
          <a:ln>
            <a:solidFill>
              <a:srgbClr val="A5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43C405-1CB2-4B26-9E18-4685D8F4F715}"/>
              </a:ext>
            </a:extLst>
          </p:cNvPr>
          <p:cNvSpPr txBox="1"/>
          <p:nvPr/>
        </p:nvSpPr>
        <p:spPr>
          <a:xfrm>
            <a:off x="8961048" y="1866254"/>
            <a:ext cx="2933432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Group 3 → 11 paths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BBAEB1-351F-C6A8-C4B8-970FA5BCB76F}"/>
              </a:ext>
            </a:extLst>
          </p:cNvPr>
          <p:cNvSpPr txBox="1"/>
          <p:nvPr/>
        </p:nvSpPr>
        <p:spPr>
          <a:xfrm>
            <a:off x="8832304" y="4370126"/>
            <a:ext cx="2956259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Group 4 → 14 paths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72DB1F-F17E-5B7D-FB4F-A1ACF0742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233" y="1543565"/>
            <a:ext cx="2253677" cy="13612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DD54F8-A623-B1B8-4F1B-C4EC3E3D58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021" y="3529385"/>
            <a:ext cx="2170463" cy="13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7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4827D-256B-F07C-4D01-9F1539C27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D22AD-F238-B001-7074-ACD180C23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Total paths from Entry to Exit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9E4816-07B6-5C7B-88A0-41DC5A42670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6D1A57-A9AE-859B-CD1F-597BD29F934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16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597518F-C141-273A-4C0A-A8A307B34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4" y="2421825"/>
            <a:ext cx="6120680" cy="36911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BE86B1-F2A8-96AE-ADEF-CF88D7F05063}"/>
              </a:ext>
            </a:extLst>
          </p:cNvPr>
          <p:cNvSpPr txBox="1"/>
          <p:nvPr/>
        </p:nvSpPr>
        <p:spPr>
          <a:xfrm>
            <a:off x="813152" y="1416945"/>
            <a:ext cx="10683448" cy="830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The spill is now cleared up. How many ways can we travel </a:t>
            </a:r>
            <a:r>
              <a:rPr lang="en-AU"/>
              <a:t>from </a:t>
            </a:r>
            <a:r>
              <a:rPr lang="en-AU" dirty="0"/>
              <a:t>E</a:t>
            </a:r>
            <a:r>
              <a:rPr lang="en-AU"/>
              <a:t>ntry </a:t>
            </a:r>
            <a:r>
              <a:rPr lang="en-AU" dirty="0"/>
              <a:t>to Exit without moving through a vertex more than once? </a:t>
            </a:r>
          </a:p>
        </p:txBody>
      </p:sp>
    </p:spTree>
    <p:extLst>
      <p:ext uri="{BB962C8B-B14F-4D97-AF65-F5344CB8AC3E}">
        <p14:creationId xmlns:p14="http://schemas.microsoft.com/office/powerpoint/2010/main" val="191752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76607-4571-C12E-6438-1C13EC5D2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938DA-3532-1757-EC59-0E7B0E627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/>
          <a:lstStyle/>
          <a:p>
            <a:r>
              <a:rPr lang="en-AU" sz="4400">
                <a:cs typeface="Arial"/>
              </a:rPr>
              <a:t>Task 3 • Shortest paths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45E82A-FA20-C76E-F82B-DB323AB94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17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5FDE86-C399-10E9-C369-C825A6CEC6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58240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12CA5-7C3D-2C8F-B786-B022DA244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0A1C868-C03C-8BE3-F0D3-8925E1C9C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184" y="2260585"/>
            <a:ext cx="6236322" cy="3770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3918A7-E0FA-0351-F160-F0FB9ED3D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Entry to Exit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56843D-809F-E3AA-D48F-A3D2EA18C66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881FC6-7EBB-CB01-7B60-97C4280DB76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18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11" name="Graphic 10" descr="Mop and bucket outline">
            <a:extLst>
              <a:ext uri="{FF2B5EF4-FFF2-40B4-BE49-F238E27FC236}">
                <a16:creationId xmlns:a16="http://schemas.microsoft.com/office/drawing/2014/main" id="{BD398112-9771-D37C-00DB-095F2FF5A8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8168" y="5029372"/>
            <a:ext cx="360040" cy="36004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E009C42-B154-0B3E-C0BC-6E1B901E1B33}"/>
              </a:ext>
            </a:extLst>
          </p:cNvPr>
          <p:cNvSpPr txBox="1"/>
          <p:nvPr/>
        </p:nvSpPr>
        <p:spPr>
          <a:xfrm>
            <a:off x="789934" y="1484784"/>
            <a:ext cx="10202609" cy="461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What is the shortest path from Entry to Exit? </a:t>
            </a:r>
          </a:p>
        </p:txBody>
      </p:sp>
    </p:spTree>
    <p:extLst>
      <p:ext uri="{BB962C8B-B14F-4D97-AF65-F5344CB8AC3E}">
        <p14:creationId xmlns:p14="http://schemas.microsoft.com/office/powerpoint/2010/main" val="1699494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F01E7-4097-8345-7134-83C0595DA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1539AFB-A5F4-44DB-95DE-9EBE09E81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184" y="2260585"/>
            <a:ext cx="6236322" cy="3770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FB1B0E-D9D0-A2A4-AE57-574D87DD3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Edge distances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4A6762-C93C-8073-7D9B-912ECC805FA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6B995-1B30-4A78-128F-6A56E378D6A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19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11" name="Graphic 10" descr="Mop and bucket outline">
            <a:extLst>
              <a:ext uri="{FF2B5EF4-FFF2-40B4-BE49-F238E27FC236}">
                <a16:creationId xmlns:a16="http://schemas.microsoft.com/office/drawing/2014/main" id="{7A3066B3-1D17-B7CF-C6EE-F80ABC030F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8168" y="5029372"/>
            <a:ext cx="360040" cy="3600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FEFC28-BCC0-0757-8E07-C9633636E87C}"/>
              </a:ext>
            </a:extLst>
          </p:cNvPr>
          <p:cNvSpPr txBox="1"/>
          <p:nvPr/>
        </p:nvSpPr>
        <p:spPr>
          <a:xfrm>
            <a:off x="789934" y="1484784"/>
            <a:ext cx="10202609" cy="461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Each grid square represents one metre. Label the length of each edge.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078C49-C6F5-3769-93FC-4CF1AF5BEA5B}"/>
              </a:ext>
            </a:extLst>
          </p:cNvPr>
          <p:cNvSpPr txBox="1"/>
          <p:nvPr/>
        </p:nvSpPr>
        <p:spPr>
          <a:xfrm>
            <a:off x="8137799" y="533177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9E4952-7814-74BE-5244-2C28D777F423}"/>
              </a:ext>
            </a:extLst>
          </p:cNvPr>
          <p:cNvSpPr txBox="1"/>
          <p:nvPr/>
        </p:nvSpPr>
        <p:spPr>
          <a:xfrm>
            <a:off x="8128563" y="388134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251612-08AF-C2E1-303B-3BE4267B8187}"/>
              </a:ext>
            </a:extLst>
          </p:cNvPr>
          <p:cNvSpPr txBox="1"/>
          <p:nvPr/>
        </p:nvSpPr>
        <p:spPr>
          <a:xfrm>
            <a:off x="7639840" y="259261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4BBECE-EEFD-3C02-6AB8-1EC5E1DDF57A}"/>
              </a:ext>
            </a:extLst>
          </p:cNvPr>
          <p:cNvSpPr txBox="1"/>
          <p:nvPr/>
        </p:nvSpPr>
        <p:spPr>
          <a:xfrm>
            <a:off x="4747090" y="535024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BE0A6F-0E44-57D9-21F2-6C155126102E}"/>
              </a:ext>
            </a:extLst>
          </p:cNvPr>
          <p:cNvSpPr txBox="1"/>
          <p:nvPr/>
        </p:nvSpPr>
        <p:spPr>
          <a:xfrm>
            <a:off x="6870944" y="260175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F75F24-8E28-65D3-CBFB-7D3966D1A497}"/>
              </a:ext>
            </a:extLst>
          </p:cNvPr>
          <p:cNvSpPr txBox="1"/>
          <p:nvPr/>
        </p:nvSpPr>
        <p:spPr>
          <a:xfrm>
            <a:off x="6066034" y="260175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7AF0B0-8FCA-6957-AE7F-70F69E0B9459}"/>
              </a:ext>
            </a:extLst>
          </p:cNvPr>
          <p:cNvSpPr txBox="1"/>
          <p:nvPr/>
        </p:nvSpPr>
        <p:spPr>
          <a:xfrm>
            <a:off x="4252925" y="260175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762D8F-1E8C-6D18-5C7C-9E012E09BEA2}"/>
              </a:ext>
            </a:extLst>
          </p:cNvPr>
          <p:cNvSpPr txBox="1"/>
          <p:nvPr/>
        </p:nvSpPr>
        <p:spPr>
          <a:xfrm>
            <a:off x="4252925" y="391677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E2DF24-F148-A7F2-45C9-D2591A214416}"/>
              </a:ext>
            </a:extLst>
          </p:cNvPr>
          <p:cNvSpPr txBox="1"/>
          <p:nvPr/>
        </p:nvSpPr>
        <p:spPr>
          <a:xfrm>
            <a:off x="6084322" y="49612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F61819-A6CF-00D0-F00A-04D17796B888}"/>
              </a:ext>
            </a:extLst>
          </p:cNvPr>
          <p:cNvSpPr txBox="1"/>
          <p:nvPr/>
        </p:nvSpPr>
        <p:spPr>
          <a:xfrm>
            <a:off x="6870944" y="49692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2C1510-1424-12C3-AB0D-E02E8BBED03C}"/>
              </a:ext>
            </a:extLst>
          </p:cNvPr>
          <p:cNvSpPr txBox="1"/>
          <p:nvPr/>
        </p:nvSpPr>
        <p:spPr>
          <a:xfrm>
            <a:off x="4252925" y="49612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526048-D6BA-9F4A-A62E-C614B883915B}"/>
              </a:ext>
            </a:extLst>
          </p:cNvPr>
          <p:cNvSpPr txBox="1"/>
          <p:nvPr/>
        </p:nvSpPr>
        <p:spPr>
          <a:xfrm>
            <a:off x="3332373" y="260175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8BCE66-3F2D-26EF-167B-4AC677F0D768}"/>
              </a:ext>
            </a:extLst>
          </p:cNvPr>
          <p:cNvSpPr txBox="1"/>
          <p:nvPr/>
        </p:nvSpPr>
        <p:spPr>
          <a:xfrm>
            <a:off x="5159479" y="260175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2D13D5-B158-E2C5-5C6B-B9A1D4EED3A7}"/>
              </a:ext>
            </a:extLst>
          </p:cNvPr>
          <p:cNvSpPr txBox="1"/>
          <p:nvPr/>
        </p:nvSpPr>
        <p:spPr>
          <a:xfrm>
            <a:off x="5159479" y="391677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BF9FB1-AF5C-66D1-CEED-1D7CC908080B}"/>
              </a:ext>
            </a:extLst>
          </p:cNvPr>
          <p:cNvSpPr txBox="1"/>
          <p:nvPr/>
        </p:nvSpPr>
        <p:spPr>
          <a:xfrm>
            <a:off x="5145787" y="496015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2FCAF5-050D-0C72-7AB3-FD3A38485462}"/>
              </a:ext>
            </a:extLst>
          </p:cNvPr>
          <p:cNvSpPr txBox="1"/>
          <p:nvPr/>
        </p:nvSpPr>
        <p:spPr>
          <a:xfrm>
            <a:off x="2711624" y="338186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3B5675-655B-59A9-1AA3-17F9B99C8CB2}"/>
              </a:ext>
            </a:extLst>
          </p:cNvPr>
          <p:cNvSpPr txBox="1"/>
          <p:nvPr/>
        </p:nvSpPr>
        <p:spPr>
          <a:xfrm>
            <a:off x="3940019" y="33794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9A64C4-790D-CF00-6CA8-4A74F7E25A09}"/>
              </a:ext>
            </a:extLst>
          </p:cNvPr>
          <p:cNvSpPr txBox="1"/>
          <p:nvPr/>
        </p:nvSpPr>
        <p:spPr>
          <a:xfrm>
            <a:off x="4728802" y="33794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940CEF-62DC-D13A-0EE2-49548A65B16C}"/>
              </a:ext>
            </a:extLst>
          </p:cNvPr>
          <p:cNvSpPr txBox="1"/>
          <p:nvPr/>
        </p:nvSpPr>
        <p:spPr>
          <a:xfrm>
            <a:off x="5773950" y="338186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575F26-0EEE-CBBE-5440-0A9A1AAEBB3C}"/>
              </a:ext>
            </a:extLst>
          </p:cNvPr>
          <p:cNvSpPr txBox="1"/>
          <p:nvPr/>
        </p:nvSpPr>
        <p:spPr>
          <a:xfrm>
            <a:off x="3953484" y="456338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365843-0ACB-7363-295E-95B584B8B9C0}"/>
              </a:ext>
            </a:extLst>
          </p:cNvPr>
          <p:cNvSpPr txBox="1"/>
          <p:nvPr/>
        </p:nvSpPr>
        <p:spPr>
          <a:xfrm>
            <a:off x="4737946" y="456338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A7C4A0-504F-170B-A4AD-A5915695FB45}"/>
              </a:ext>
            </a:extLst>
          </p:cNvPr>
          <p:cNvSpPr txBox="1"/>
          <p:nvPr/>
        </p:nvSpPr>
        <p:spPr>
          <a:xfrm>
            <a:off x="5773950" y="456338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BC5967E-27F6-ECBA-63DE-0E98F984ED01}"/>
              </a:ext>
            </a:extLst>
          </p:cNvPr>
          <p:cNvSpPr txBox="1"/>
          <p:nvPr/>
        </p:nvSpPr>
        <p:spPr>
          <a:xfrm>
            <a:off x="6562982" y="389048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9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F11C96-66E9-D0F0-A9C2-4D10C28EADE9}"/>
              </a:ext>
            </a:extLst>
          </p:cNvPr>
          <p:cNvSpPr txBox="1"/>
          <p:nvPr/>
        </p:nvSpPr>
        <p:spPr>
          <a:xfrm>
            <a:off x="7344782" y="388934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881DA2-8E90-C3F0-F7D7-EDA1A8CEF386}"/>
              </a:ext>
            </a:extLst>
          </p:cNvPr>
          <p:cNvSpPr txBox="1"/>
          <p:nvPr/>
        </p:nvSpPr>
        <p:spPr>
          <a:xfrm>
            <a:off x="3319176" y="391791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9748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B2B4A-4361-22CF-CFE2-9C1F65D84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/>
          <a:lstStyle/>
          <a:p>
            <a:r>
              <a:rPr lang="en-AU" sz="4400" dirty="0"/>
              <a:t>Task 1 • Supermarket navigation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E7C3C2-479B-4383-483E-C04D8798F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1714AA-5EAE-63DC-069D-5BBDA50A87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61369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31FDC-7871-2A19-1F2B-ACA5B5750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D5314-9046-9C66-8ED6-6058DC591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Carpark network 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F154C2-A7AF-4606-5F90-9A1FE5A47F4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12267-8A72-F5A3-6AF6-21AD7746AA2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20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10E35E3-1F8E-85A1-3CA1-45A756B2C69B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CE1401AD-5674-C3AA-6E99-FC4EA32B4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764" y="1844824"/>
            <a:ext cx="7246471" cy="374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2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86F63-9F41-CE3F-E426-5F9EFBB61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A2984-2B7D-802A-87CA-B6F32E517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Carpark network 1 – greedy algorithm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FEEE1B-1615-063A-FC71-4F964E78972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6F67C3-B835-CE56-D76B-D3720B618DC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21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3D1143-4DAD-1B91-031D-1275940481C5}"/>
              </a:ext>
            </a:extLst>
          </p:cNvPr>
          <p:cNvSpPr txBox="1"/>
          <p:nvPr/>
        </p:nvSpPr>
        <p:spPr>
          <a:xfrm>
            <a:off x="789934" y="1484784"/>
            <a:ext cx="10202609" cy="461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Apply the algorithm to find a path from Exit vertex to the Car vertex.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81F909B3-BEBA-EA6B-E4CD-B5A3C290BC5D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33C9345-8E07-C26C-600E-F959A8D9A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8908" y="2340300"/>
            <a:ext cx="5207427" cy="26907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01D4C-C96E-A33C-C554-C757B75B9836}"/>
              </a:ext>
            </a:extLst>
          </p:cNvPr>
          <p:cNvSpPr txBox="1"/>
          <p:nvPr/>
        </p:nvSpPr>
        <p:spPr>
          <a:xfrm>
            <a:off x="789934" y="2219325"/>
            <a:ext cx="5581233" cy="2152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A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Start at the </a:t>
            </a:r>
            <a:r>
              <a:rPr lang="en-A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Exit vertex.</a:t>
            </a:r>
            <a:endParaRPr lang="en-A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A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From your current vertex, choose the shortest connected edge to an </a:t>
            </a:r>
            <a:r>
              <a:rPr lang="en-A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unused</a:t>
            </a:r>
            <a:r>
              <a:rPr lang="en-A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vertex.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A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Move to that next vertex.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A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Repeat until you reach the </a:t>
            </a:r>
            <a:r>
              <a:rPr lang="en-A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Car vertex.</a:t>
            </a:r>
            <a:endParaRPr lang="en-A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BBAF6B-6139-8B57-289E-F6392494E286}"/>
              </a:ext>
            </a:extLst>
          </p:cNvPr>
          <p:cNvSpPr/>
          <p:nvPr/>
        </p:nvSpPr>
        <p:spPr>
          <a:xfrm rot="19254237">
            <a:off x="6648562" y="3792395"/>
            <a:ext cx="998388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68782A-37C4-DAAF-2575-ADB9E30308E2}"/>
              </a:ext>
            </a:extLst>
          </p:cNvPr>
          <p:cNvSpPr/>
          <p:nvPr/>
        </p:nvSpPr>
        <p:spPr>
          <a:xfrm rot="15396926">
            <a:off x="8419932" y="4202470"/>
            <a:ext cx="593524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5BF6B5-BB27-A758-376E-823FB9FD6192}"/>
              </a:ext>
            </a:extLst>
          </p:cNvPr>
          <p:cNvSpPr/>
          <p:nvPr/>
        </p:nvSpPr>
        <p:spPr>
          <a:xfrm>
            <a:off x="9302750" y="2681919"/>
            <a:ext cx="1545778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26990A-4B3E-3C6E-DBBE-863499591929}"/>
              </a:ext>
            </a:extLst>
          </p:cNvPr>
          <p:cNvSpPr/>
          <p:nvPr/>
        </p:nvSpPr>
        <p:spPr>
          <a:xfrm rot="2324086">
            <a:off x="9122487" y="3199251"/>
            <a:ext cx="1187427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856F86-7B21-47EC-4B95-9F8FCC646736}"/>
              </a:ext>
            </a:extLst>
          </p:cNvPr>
          <p:cNvSpPr/>
          <p:nvPr/>
        </p:nvSpPr>
        <p:spPr>
          <a:xfrm rot="1349155" flipV="1">
            <a:off x="7915167" y="3499106"/>
            <a:ext cx="471450" cy="457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1BD60F-DCB3-D6C4-514D-C474DE67B830}"/>
              </a:ext>
            </a:extLst>
          </p:cNvPr>
          <p:cNvSpPr/>
          <p:nvPr/>
        </p:nvSpPr>
        <p:spPr>
          <a:xfrm rot="19627094">
            <a:off x="8927893" y="4228071"/>
            <a:ext cx="1341980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D3AB3B-8490-AC71-1FD4-E7944F7F7303}"/>
              </a:ext>
            </a:extLst>
          </p:cNvPr>
          <p:cNvSpPr txBox="1"/>
          <p:nvPr/>
        </p:nvSpPr>
        <p:spPr>
          <a:xfrm>
            <a:off x="789935" y="5096901"/>
            <a:ext cx="8808822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Distance using Greedy algorithm = 20 + 10 + 10 + 10 + 10 + 10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94CF25-1851-1643-ADC7-3A7F154558B4}"/>
              </a:ext>
            </a:extLst>
          </p:cNvPr>
          <p:cNvSpPr txBox="1"/>
          <p:nvPr/>
        </p:nvSpPr>
        <p:spPr>
          <a:xfrm>
            <a:off x="5308133" y="5504975"/>
            <a:ext cx="1818126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= 70 metres</a:t>
            </a:r>
          </a:p>
        </p:txBody>
      </p:sp>
    </p:spTree>
    <p:extLst>
      <p:ext uri="{BB962C8B-B14F-4D97-AF65-F5344CB8AC3E}">
        <p14:creationId xmlns:p14="http://schemas.microsoft.com/office/powerpoint/2010/main" val="180094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7" grpId="0" animBg="1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BC4A5-F15A-5E65-8630-E8672A7EC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40071-3287-8C3E-E5FC-0B6F53558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Carpark network 1 – all paths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813C00-E93C-5420-E142-0036A8DA03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96B4DB-15D1-95AF-CF93-61FBF1189B7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22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5A3B51-3FDC-F8F6-A059-2F159D7F5B98}"/>
              </a:ext>
            </a:extLst>
          </p:cNvPr>
          <p:cNvSpPr txBox="1"/>
          <p:nvPr/>
        </p:nvSpPr>
        <p:spPr>
          <a:xfrm>
            <a:off x="789934" y="1484784"/>
            <a:ext cx="10202609" cy="461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There are 28 paths from Exit to Car that don’t repeat a vertex. 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D17272B-BB5D-3DB7-365E-323C503358AE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FAF3FDF4-8CCF-9085-DE21-54F29FDF4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8" y="2684993"/>
            <a:ext cx="4309249" cy="2226687"/>
          </a:xfrm>
          <a:prstGeom prst="rect">
            <a:avLst/>
          </a:prstGeom>
        </p:spPr>
      </p:pic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37966C30-39E8-F079-8419-414E5F0DC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333703"/>
              </p:ext>
            </p:extLst>
          </p:nvPr>
        </p:nvGraphicFramePr>
        <p:xfrm>
          <a:off x="3985527" y="2068641"/>
          <a:ext cx="2743200" cy="3709035"/>
        </p:xfrm>
        <a:graphic>
          <a:graphicData uri="http://schemas.openxmlformats.org/drawingml/2006/table">
            <a:tbl>
              <a:tblPr firstRow="1" firstCol="1" bandRow="1"/>
              <a:tblGrid>
                <a:gridCol w="1752600">
                  <a:extLst>
                    <a:ext uri="{9D8B030D-6E8A-4147-A177-3AD203B41FA5}">
                      <a16:colId xmlns:a16="http://schemas.microsoft.com/office/drawing/2014/main" val="3063791628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9288943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Path</a:t>
                      </a:r>
                      <a:endParaRPr lang="en-AU" sz="14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B84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Distance</a:t>
                      </a:r>
                      <a:endParaRPr lang="en-AU" sz="14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B8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6881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C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220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42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C → D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150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5528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C → E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160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61862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C → E → D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7890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E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180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51119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E → D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33793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E → D → C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250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2914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E → D → C → A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250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72210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E → C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170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8356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E → C → B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260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227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E → C → A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170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9989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E → C → A → B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260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76089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E → C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260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6939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E → C → D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190</a:t>
                      </a:r>
                      <a:endParaRPr lang="en-AU" sz="1000" dirty="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781382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A593F876-C70E-64D9-3FC6-1EEEF335D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346308"/>
              </p:ext>
            </p:extLst>
          </p:nvPr>
        </p:nvGraphicFramePr>
        <p:xfrm>
          <a:off x="988977" y="2068641"/>
          <a:ext cx="2736850" cy="3709035"/>
        </p:xfrm>
        <a:graphic>
          <a:graphicData uri="http://schemas.openxmlformats.org/drawingml/2006/table">
            <a:tbl>
              <a:tblPr firstRow="1" firstCol="1" bandRow="1"/>
              <a:tblGrid>
                <a:gridCol w="1746885">
                  <a:extLst>
                    <a:ext uri="{9D8B030D-6E8A-4147-A177-3AD203B41FA5}">
                      <a16:colId xmlns:a16="http://schemas.microsoft.com/office/drawing/2014/main" val="1030939621"/>
                    </a:ext>
                  </a:extLst>
                </a:gridCol>
                <a:gridCol w="989965">
                  <a:extLst>
                    <a:ext uri="{9D8B030D-6E8A-4147-A177-3AD203B41FA5}">
                      <a16:colId xmlns:a16="http://schemas.microsoft.com/office/drawing/2014/main" val="21684702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Path</a:t>
                      </a:r>
                      <a:endParaRPr lang="en-AU" sz="14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Distance</a:t>
                      </a:r>
                      <a:endParaRPr lang="en-AU" sz="14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0988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A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44560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A → B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180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59738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A → B → C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320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290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A → B → C → E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260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163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A → C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5794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A → C → B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02003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A → C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8331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A → C → D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130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6834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A → C → E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140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6654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 b="1">
                          <a:effectLst/>
                          <a:highlight>
                            <a:srgbClr val="FFFF00"/>
                          </a:highlight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A → C → E → D → B → Car</a:t>
                      </a:r>
                      <a:endParaRPr lang="en-AU" sz="1000" b="1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 b="1" dirty="0">
                          <a:effectLst/>
                          <a:highlight>
                            <a:srgbClr val="FFFF00"/>
                          </a:highlight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70</a:t>
                      </a:r>
                      <a:endParaRPr lang="en-AU" sz="1000" b="1" dirty="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6953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C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130</a:t>
                      </a:r>
                      <a:endParaRPr lang="en-AU" sz="1000" dirty="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56845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C → B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220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946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C → A → B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130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7504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Exit → C → A → B → D → Car</a:t>
                      </a:r>
                      <a:endParaRPr lang="en-AU" sz="10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220</a:t>
                      </a:r>
                      <a:endParaRPr lang="en-AU" sz="1000" dirty="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563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981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05CFB-8773-9479-3DF4-81A27CE10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D4FC7-D3DB-7506-29E6-8CC3B9E75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Carpark network 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052B73-FB90-2BB6-A317-60E4EF072CF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DD5639-B641-AD97-7D53-882C10FEEC9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23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928C8D-DB7F-5976-6088-ABCAC1004AFE}"/>
              </a:ext>
            </a:extLst>
          </p:cNvPr>
          <p:cNvSpPr txBox="1"/>
          <p:nvPr/>
        </p:nvSpPr>
        <p:spPr>
          <a:xfrm>
            <a:off x="670659" y="1600339"/>
            <a:ext cx="10850682" cy="461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Can you assign edge distances to this network so the greedy algorithm fails?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A1A323B-D615-1CA9-1081-34903D735DF0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A58CF7B3-908A-477F-7E87-07A1538DA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2250181"/>
            <a:ext cx="6602483" cy="341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62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363F6-F2AD-3823-B9C4-58E0FAE76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904C8-3FD1-E959-1F12-A211AC02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Greedy algorithm failure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60866F-23D3-0267-BB4F-FDEF95D5A25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BD5EC7-53A6-2893-72C1-C82B83393C6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24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7CDD070-D9F4-181D-B671-5C15E603D3CE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8D132AC6-62F3-B334-60E8-6056E9610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807399"/>
              </p:ext>
            </p:extLst>
          </p:nvPr>
        </p:nvGraphicFramePr>
        <p:xfrm>
          <a:off x="843300" y="1709458"/>
          <a:ext cx="10582888" cy="3749040"/>
        </p:xfrm>
        <a:graphic>
          <a:graphicData uri="http://schemas.openxmlformats.org/drawingml/2006/table">
            <a:tbl>
              <a:tblPr firstRow="1" bandRow="1"/>
              <a:tblGrid>
                <a:gridCol w="5291444">
                  <a:extLst>
                    <a:ext uri="{9D8B030D-6E8A-4147-A177-3AD203B41FA5}">
                      <a16:colId xmlns:a16="http://schemas.microsoft.com/office/drawing/2014/main" val="866038877"/>
                    </a:ext>
                  </a:extLst>
                </a:gridCol>
                <a:gridCol w="5291444">
                  <a:extLst>
                    <a:ext uri="{9D8B030D-6E8A-4147-A177-3AD203B41FA5}">
                      <a16:colId xmlns:a16="http://schemas.microsoft.com/office/drawing/2014/main" val="39591871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2000" b="1" dirty="0"/>
                        <a:t>Greedy algorithm</a:t>
                      </a:r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pPr algn="ctr"/>
                      <a:endParaRPr lang="en-AU" sz="2000" dirty="0"/>
                    </a:p>
                    <a:p>
                      <a:pPr algn="ctr"/>
                      <a:r>
                        <a:rPr lang="en-AU" sz="2000" dirty="0"/>
                        <a:t>Distance by greedy algorithm = 290 metres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000" b="1" dirty="0"/>
                        <a:t>Actual shortest path</a:t>
                      </a:r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pPr algn="ctr"/>
                      <a:r>
                        <a:rPr lang="en-AU" sz="2000" dirty="0"/>
                        <a:t>Shortest path distance = 160 metres</a:t>
                      </a:r>
                    </a:p>
                    <a:p>
                      <a:endParaRPr lang="en-AU" sz="2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675587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D9AA8010-7580-5279-703B-A3CB30A63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29" y="2219324"/>
            <a:ext cx="4515080" cy="23817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A0C9342-5F22-6F38-2791-AB11FC2E1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2229589"/>
            <a:ext cx="4623948" cy="249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949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1F35C-6F85-636E-8085-D4839B92D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3FE9F-20C2-3D58-11B8-AA45A8343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10422548" cy="1001540"/>
          </a:xfrm>
        </p:spPr>
        <p:txBody>
          <a:bodyPr/>
          <a:lstStyle/>
          <a:p>
            <a:r>
              <a:rPr lang="en-AU" sz="4400" dirty="0"/>
              <a:t>Task 4 • Shortest path algorithms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9CF471-3584-7263-8801-53E07B8A95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25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BD80A-1934-F8BE-B256-B7C061239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12044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D9348-5A10-CF53-E53E-8E2A33E01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09DD-DBE7-54AA-AC94-7E3BA05D5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Greedy algorithm failure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C6D69-3AF6-DCFC-ECF1-8B669D7F682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F36FBD-A0F1-B76A-4D36-7E287ECF219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26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CC4336B-9062-0968-1F9F-FED8F76FC2A3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4FCD8063-B50F-B26E-2BF3-179D46B12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372237"/>
              </p:ext>
            </p:extLst>
          </p:nvPr>
        </p:nvGraphicFramePr>
        <p:xfrm>
          <a:off x="843300" y="1709458"/>
          <a:ext cx="10582888" cy="3749040"/>
        </p:xfrm>
        <a:graphic>
          <a:graphicData uri="http://schemas.openxmlformats.org/drawingml/2006/table">
            <a:tbl>
              <a:tblPr firstRow="1" bandRow="1"/>
              <a:tblGrid>
                <a:gridCol w="5291444">
                  <a:extLst>
                    <a:ext uri="{9D8B030D-6E8A-4147-A177-3AD203B41FA5}">
                      <a16:colId xmlns:a16="http://schemas.microsoft.com/office/drawing/2014/main" val="866038877"/>
                    </a:ext>
                  </a:extLst>
                </a:gridCol>
                <a:gridCol w="5291444">
                  <a:extLst>
                    <a:ext uri="{9D8B030D-6E8A-4147-A177-3AD203B41FA5}">
                      <a16:colId xmlns:a16="http://schemas.microsoft.com/office/drawing/2014/main" val="39591871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2000" b="1" dirty="0"/>
                        <a:t>Greedy algorithm</a:t>
                      </a:r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pPr algn="ctr"/>
                      <a:endParaRPr lang="en-AU" sz="2000" dirty="0"/>
                    </a:p>
                    <a:p>
                      <a:pPr algn="ctr"/>
                      <a:r>
                        <a:rPr lang="en-AU" sz="2000" dirty="0"/>
                        <a:t>Distance by greedy algorithm = 290 metres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000" b="1" dirty="0"/>
                        <a:t>Actual shortest path</a:t>
                      </a:r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endParaRPr lang="en-AU" sz="2000" dirty="0"/>
                    </a:p>
                    <a:p>
                      <a:pPr algn="ctr"/>
                      <a:r>
                        <a:rPr lang="en-AU" sz="2000" dirty="0"/>
                        <a:t>Shortest path distance = 160 metres</a:t>
                      </a:r>
                    </a:p>
                    <a:p>
                      <a:endParaRPr lang="en-AU" sz="2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675587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6EAA1B57-7742-A852-D58A-D5B48461F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29" y="2219324"/>
            <a:ext cx="4515080" cy="23817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99B48A4-5C0C-D1FB-71DB-92DAA3E1A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2229589"/>
            <a:ext cx="4623948" cy="249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997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F819C-6364-A0BA-A2D4-887F8635A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DEB0-D9C1-DA30-28A6-237065839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Journey home – road network 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2AAA0-293F-6B5B-FD48-02A38BBC53D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F8FE9A-4930-C0BB-7A8E-7E34B565D58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27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8B107AD-F521-64C9-A6B6-6356BB7FD904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04264E7-5D02-E890-B101-7F83D94A5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4" y="1916832"/>
            <a:ext cx="6792239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6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9EBCC-2E3C-5742-14BD-D77D91602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A19-8DCE-EE12-1AA9-E5BF19C2B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Journey home – Road network 1 solution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DF7B6C-1F09-A43C-9CE4-7531209DA02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73A3B-815F-A75B-C0E9-5492152B49E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28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580D172-5F64-4DC4-54FA-0E1CF87C98AC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D4EA6BF-CAC9-7F15-5762-1C2320936820}"/>
              </a:ext>
            </a:extLst>
          </p:cNvPr>
          <p:cNvSpPr txBox="1"/>
          <p:nvPr/>
        </p:nvSpPr>
        <p:spPr>
          <a:xfrm>
            <a:off x="3240090" y="4888032"/>
            <a:ext cx="56124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Shortest path = supermarket → D → E → 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8AEA7-5455-2288-11AA-A83EF81E5E49}"/>
              </a:ext>
            </a:extLst>
          </p:cNvPr>
          <p:cNvSpPr txBox="1"/>
          <p:nvPr/>
        </p:nvSpPr>
        <p:spPr>
          <a:xfrm>
            <a:off x="3240089" y="5272016"/>
            <a:ext cx="47211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Quickest time = 8 + 15 + 3 = 26 minutes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11C30B-D9ED-3E60-CA7A-C18B58534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1569858"/>
            <a:ext cx="6444953" cy="310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632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DD96C-2CF3-8BBD-F8E6-3D4A4B5C5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9B516-10BE-9A32-F7B4-3D77ED06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Journey home – Road network 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C1CC41-80E1-F6EC-7786-5C12F6CD422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4E667-55C9-A47F-7C20-537E15EBF8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29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CA1F660-97AC-2456-523F-7CA4562CEC4E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F9EBC143-AE1B-2472-758C-480DCC26C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576" y="1700808"/>
            <a:ext cx="7064165" cy="371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54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D71A2-C10A-F43A-746F-F56DB0BAF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69A05-487D-A750-F61F-8EE01A201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The supermarket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778C99-6D10-76CC-B506-2264EED3519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870158-F24F-114B-E282-B30A069D6E2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0D9B51-BF6F-B6D4-41B7-A612213E2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039" y="1429939"/>
            <a:ext cx="7715281" cy="4366278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9A91F72-94AD-05C7-2BCD-70BDB47AE3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15123"/>
              </p:ext>
            </p:extLst>
          </p:nvPr>
        </p:nvGraphicFramePr>
        <p:xfrm>
          <a:off x="5807968" y="5782616"/>
          <a:ext cx="3509243" cy="247650"/>
        </p:xfrm>
        <a:graphic>
          <a:graphicData uri="http://schemas.openxmlformats.org/drawingml/2006/table">
            <a:tbl>
              <a:tblPr/>
              <a:tblGrid>
                <a:gridCol w="3509243">
                  <a:extLst>
                    <a:ext uri="{9D8B030D-6E8A-4147-A177-3AD203B41FA5}">
                      <a16:colId xmlns:a16="http://schemas.microsoft.com/office/drawing/2014/main" val="1571252462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AU" sz="1100" b="0" i="0" u="sng" strike="noStrike" dirty="0">
                          <a:solidFill>
                            <a:srgbClr val="467886"/>
                          </a:solidFill>
                          <a:effectLst/>
                          <a:latin typeface="Aptos Narrow" panose="020B0004020202020204" pitchFamily="34" charset="0"/>
                          <a:hlinkClick r:id="rId3"/>
                        </a:rPr>
                        <a:t>wir0man Stock Image and Video Portfolio – iStock</a:t>
                      </a:r>
                      <a:endParaRPr lang="en-AU" sz="1100" b="0" i="0" u="sng" strike="noStrike" dirty="0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2882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90121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9C32-5794-D7C7-F22F-0831FD57F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0906E-A70D-F2FB-6354-F2ED5B11D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Journey home – Road network 2 solution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87BD1-03B5-A9A6-3D4F-71F48004629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9F4C9C-C04D-AA44-0505-7ED520CDE34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30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336ABB2-D282-E588-D33C-AD8DACD0717E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FDA79B3-DC9F-723D-4651-D5AA1D7DB086}"/>
              </a:ext>
            </a:extLst>
          </p:cNvPr>
          <p:cNvSpPr txBox="1"/>
          <p:nvPr/>
        </p:nvSpPr>
        <p:spPr>
          <a:xfrm>
            <a:off x="789935" y="4859464"/>
            <a:ext cx="96055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Shortest Path = supermarket → F → G → H → I → N → M → Q → R → 4 → 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ABF6BD-19D0-A658-B244-410A042B3E0D}"/>
              </a:ext>
            </a:extLst>
          </p:cNvPr>
          <p:cNvSpPr txBox="1"/>
          <p:nvPr/>
        </p:nvSpPr>
        <p:spPr>
          <a:xfrm>
            <a:off x="789934" y="5243448"/>
            <a:ext cx="71753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Quickest time = 5 + 4 + 4 + 4 + 3 + 2 + 2 + 3 + 4 = 31 minutes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F00AAA-1CF9-1677-A711-0E5E5E924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1516759"/>
            <a:ext cx="6336704" cy="310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397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18F9F-A31D-292C-6FD2-A106DC470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8EDD7-4886-B74E-27C7-D34B603AD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Dijkstra’s Algorithm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9BE304-830B-43C7-0C38-5394784A7A8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111F15-2153-6319-33B6-9C1B8E1FB9B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31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B008E74-D9FA-D8A1-D515-AD22D2E7C248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56B3CEC-697E-8DE6-54EC-357ABD67A341}"/>
              </a:ext>
            </a:extLst>
          </p:cNvPr>
          <p:cNvSpPr txBox="1"/>
          <p:nvPr/>
        </p:nvSpPr>
        <p:spPr>
          <a:xfrm>
            <a:off x="1343472" y="1916832"/>
            <a:ext cx="439544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65B5DE-4491-290D-1607-3679B92FB1C3}"/>
              </a:ext>
            </a:extLst>
          </p:cNvPr>
          <p:cNvSpPr txBox="1"/>
          <p:nvPr/>
        </p:nvSpPr>
        <p:spPr>
          <a:xfrm>
            <a:off x="636571" y="1362820"/>
            <a:ext cx="5564378" cy="5309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AU" sz="1700" dirty="0"/>
              <a:t>Write 0 at the starting vertex and draw a box around it.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AU" sz="1700" dirty="0"/>
              <a:t>For all connecting vertices from this newly boxed vertex, add the value of the edge and write this at the connected vertex.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AU" sz="1700" dirty="0"/>
              <a:t>Draw a box around the smallest unboxed distance at any vertex in the network.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AU" sz="1700" dirty="0"/>
              <a:t>For all unboxed vertices that can be reached from the newly boxed vertex, add the value of each edge. If an unboxed vertex already has a value, replace it with the new value </a:t>
            </a:r>
            <a:r>
              <a:rPr lang="en-AU" sz="1700" b="1" dirty="0"/>
              <a:t>only </a:t>
            </a:r>
            <a:r>
              <a:rPr lang="en-AU" sz="1700" dirty="0"/>
              <a:t>if the new value is </a:t>
            </a:r>
            <a:r>
              <a:rPr lang="en-AU" sz="1700" b="1" dirty="0"/>
              <a:t>smaller</a:t>
            </a:r>
            <a:r>
              <a:rPr lang="en-AU" sz="1700" dirty="0"/>
              <a:t>.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AU" sz="1700" dirty="0"/>
              <a:t>Repeat steps 3 and 4 until the end vertex is boxed.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US" sz="1700" dirty="0"/>
              <a:t>To find the path, record </a:t>
            </a:r>
            <a:r>
              <a:rPr lang="en-US" sz="1700" b="1" dirty="0"/>
              <a:t>where each shortest distance came from</a:t>
            </a:r>
            <a:r>
              <a:rPr lang="en-US" sz="1700" dirty="0"/>
              <a:t>.</a:t>
            </a:r>
            <a:endParaRPr lang="en-AU" sz="1700" dirty="0"/>
          </a:p>
          <a:p>
            <a:pPr marL="457200" indent="-457200">
              <a:buAutoNum type="arabicPeriod"/>
            </a:pPr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A0B648-1628-B647-2FD9-A86984C3D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822" y="2083602"/>
            <a:ext cx="5207427" cy="26907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AF71CDB-79C9-7977-DEC5-CDB33A4CA74C}"/>
              </a:ext>
            </a:extLst>
          </p:cNvPr>
          <p:cNvSpPr txBox="1"/>
          <p:nvPr/>
        </p:nvSpPr>
        <p:spPr>
          <a:xfrm>
            <a:off x="6600056" y="3412884"/>
            <a:ext cx="284052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B59AA9-8AAD-94DF-2A1A-617CC6713893}"/>
              </a:ext>
            </a:extLst>
          </p:cNvPr>
          <p:cNvSpPr txBox="1"/>
          <p:nvPr/>
        </p:nvSpPr>
        <p:spPr>
          <a:xfrm>
            <a:off x="7535592" y="2607114"/>
            <a:ext cx="383438" cy="307777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CFD853-3161-8337-7F7E-9C84CC1462F7}"/>
              </a:ext>
            </a:extLst>
          </p:cNvPr>
          <p:cNvSpPr txBox="1"/>
          <p:nvPr/>
        </p:nvSpPr>
        <p:spPr>
          <a:xfrm>
            <a:off x="8519399" y="4476048"/>
            <a:ext cx="383438" cy="307777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B52D69-F057-5BAD-1EA7-3A61E441BDC5}"/>
              </a:ext>
            </a:extLst>
          </p:cNvPr>
          <p:cNvSpPr txBox="1"/>
          <p:nvPr/>
        </p:nvSpPr>
        <p:spPr>
          <a:xfrm>
            <a:off x="8365359" y="3537584"/>
            <a:ext cx="383438" cy="307777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06CD1C-0B11-E3EE-5037-3B1BCADBACDA}"/>
              </a:ext>
            </a:extLst>
          </p:cNvPr>
          <p:cNvSpPr txBox="1"/>
          <p:nvPr/>
        </p:nvSpPr>
        <p:spPr>
          <a:xfrm>
            <a:off x="7575382" y="2597121"/>
            <a:ext cx="284052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FBFA31-215E-61C0-5D2A-D5750FEFD4AA}"/>
              </a:ext>
            </a:extLst>
          </p:cNvPr>
          <p:cNvSpPr txBox="1"/>
          <p:nvPr/>
        </p:nvSpPr>
        <p:spPr>
          <a:xfrm>
            <a:off x="8814384" y="1975423"/>
            <a:ext cx="383438" cy="307777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F4EB0A-0E0A-0EA0-6738-BBEC55C89328}"/>
              </a:ext>
            </a:extLst>
          </p:cNvPr>
          <p:cNvSpPr txBox="1"/>
          <p:nvPr/>
        </p:nvSpPr>
        <p:spPr>
          <a:xfrm>
            <a:off x="8176040" y="3702820"/>
            <a:ext cx="383438" cy="307777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30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A799671-FC5D-C948-1A35-BCC9CADB3EA5}"/>
              </a:ext>
            </a:extLst>
          </p:cNvPr>
          <p:cNvCxnSpPr>
            <a:cxnSpLocks/>
          </p:cNvCxnSpPr>
          <p:nvPr/>
        </p:nvCxnSpPr>
        <p:spPr>
          <a:xfrm>
            <a:off x="8395423" y="3591976"/>
            <a:ext cx="284738" cy="18935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5D0AE46-6F56-8A26-16F3-2ECFA95AABF5}"/>
              </a:ext>
            </a:extLst>
          </p:cNvPr>
          <p:cNvCxnSpPr>
            <a:cxnSpLocks/>
          </p:cNvCxnSpPr>
          <p:nvPr/>
        </p:nvCxnSpPr>
        <p:spPr>
          <a:xfrm>
            <a:off x="8568749" y="4535259"/>
            <a:ext cx="284738" cy="18935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6A6CC3D-C4AC-094E-75E8-1C50B6DE6EF1}"/>
              </a:ext>
            </a:extLst>
          </p:cNvPr>
          <p:cNvSpPr txBox="1"/>
          <p:nvPr/>
        </p:nvSpPr>
        <p:spPr>
          <a:xfrm>
            <a:off x="8388879" y="4661128"/>
            <a:ext cx="383438" cy="307777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83B27E-5946-9A54-A8B6-605DF73A3038}"/>
              </a:ext>
            </a:extLst>
          </p:cNvPr>
          <p:cNvSpPr txBox="1"/>
          <p:nvPr/>
        </p:nvSpPr>
        <p:spPr>
          <a:xfrm>
            <a:off x="8211574" y="3704056"/>
            <a:ext cx="284052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FCB1827-EDCA-58A4-B9C1-8F540948C44B}"/>
              </a:ext>
            </a:extLst>
          </p:cNvPr>
          <p:cNvSpPr txBox="1"/>
          <p:nvPr/>
        </p:nvSpPr>
        <p:spPr>
          <a:xfrm>
            <a:off x="10774777" y="3824968"/>
            <a:ext cx="383438" cy="307777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09217CD-D435-1CF5-26B2-8493F6B45CE9}"/>
              </a:ext>
            </a:extLst>
          </p:cNvPr>
          <p:cNvSpPr txBox="1"/>
          <p:nvPr/>
        </p:nvSpPr>
        <p:spPr>
          <a:xfrm>
            <a:off x="10854704" y="1938520"/>
            <a:ext cx="383438" cy="307777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15A25C4-B1AD-4A6C-251E-EA3424062935}"/>
              </a:ext>
            </a:extLst>
          </p:cNvPr>
          <p:cNvSpPr txBox="1"/>
          <p:nvPr/>
        </p:nvSpPr>
        <p:spPr>
          <a:xfrm>
            <a:off x="8417452" y="4674901"/>
            <a:ext cx="284052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B18FE05-9A5C-D049-9684-764B696B5574}"/>
              </a:ext>
            </a:extLst>
          </p:cNvPr>
          <p:cNvSpPr txBox="1"/>
          <p:nvPr/>
        </p:nvSpPr>
        <p:spPr>
          <a:xfrm>
            <a:off x="10812926" y="3812988"/>
            <a:ext cx="284052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6D9271-59F1-A3B1-2D4F-6BDFAF6D41E8}"/>
              </a:ext>
            </a:extLst>
          </p:cNvPr>
          <p:cNvSpPr txBox="1"/>
          <p:nvPr/>
        </p:nvSpPr>
        <p:spPr>
          <a:xfrm>
            <a:off x="10904054" y="1927614"/>
            <a:ext cx="284052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366A3E-64FD-5894-5F7B-51D080251F8A}"/>
              </a:ext>
            </a:extLst>
          </p:cNvPr>
          <p:cNvSpPr txBox="1"/>
          <p:nvPr/>
        </p:nvSpPr>
        <p:spPr>
          <a:xfrm>
            <a:off x="10777177" y="3547763"/>
            <a:ext cx="469487" cy="307777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110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27CC957-395F-4B96-FB19-3C2E238738F4}"/>
              </a:ext>
            </a:extLst>
          </p:cNvPr>
          <p:cNvCxnSpPr>
            <a:cxnSpLocks/>
          </p:cNvCxnSpPr>
          <p:nvPr/>
        </p:nvCxnSpPr>
        <p:spPr>
          <a:xfrm>
            <a:off x="10904054" y="3591409"/>
            <a:ext cx="284738" cy="18935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A5FB4D5E-7C4E-89D3-837A-E078543FE87C}"/>
              </a:ext>
            </a:extLst>
          </p:cNvPr>
          <p:cNvSpPr txBox="1"/>
          <p:nvPr/>
        </p:nvSpPr>
        <p:spPr>
          <a:xfrm>
            <a:off x="9110727" y="1821533"/>
            <a:ext cx="383438" cy="307777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60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BEC8D80-159E-FAE5-858E-00701BEE0019}"/>
              </a:ext>
            </a:extLst>
          </p:cNvPr>
          <p:cNvCxnSpPr>
            <a:cxnSpLocks/>
          </p:cNvCxnSpPr>
          <p:nvPr/>
        </p:nvCxnSpPr>
        <p:spPr>
          <a:xfrm>
            <a:off x="8875605" y="2024539"/>
            <a:ext cx="284738" cy="18935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8C30F108-E7F0-CF9F-73E8-6DB3A1CEA719}"/>
              </a:ext>
            </a:extLst>
          </p:cNvPr>
          <p:cNvSpPr txBox="1"/>
          <p:nvPr/>
        </p:nvSpPr>
        <p:spPr>
          <a:xfrm>
            <a:off x="9156505" y="1824604"/>
            <a:ext cx="284052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07BBECC-FD7A-5CBC-F8E2-A0575B0E94AB}"/>
              </a:ext>
            </a:extLst>
          </p:cNvPr>
          <p:cNvSpPr txBox="1"/>
          <p:nvPr/>
        </p:nvSpPr>
        <p:spPr>
          <a:xfrm>
            <a:off x="11214616" y="2706966"/>
            <a:ext cx="482824" cy="307777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140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927CB74-4A35-C943-9D10-3F7EF32A2BF6}"/>
              </a:ext>
            </a:extLst>
          </p:cNvPr>
          <p:cNvCxnSpPr>
            <a:cxnSpLocks/>
          </p:cNvCxnSpPr>
          <p:nvPr/>
        </p:nvCxnSpPr>
        <p:spPr>
          <a:xfrm>
            <a:off x="11322803" y="2751858"/>
            <a:ext cx="284738" cy="18935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5F06A218-5ECA-A274-AC76-A464CEABE6F8}"/>
              </a:ext>
            </a:extLst>
          </p:cNvPr>
          <p:cNvSpPr txBox="1"/>
          <p:nvPr/>
        </p:nvSpPr>
        <p:spPr>
          <a:xfrm>
            <a:off x="6923012" y="5254115"/>
            <a:ext cx="43754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Shortest Path = Exit → A → B → Car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0200806-C882-A7AA-5C44-2CF249E3904E}"/>
              </a:ext>
            </a:extLst>
          </p:cNvPr>
          <p:cNvSpPr txBox="1"/>
          <p:nvPr/>
        </p:nvSpPr>
        <p:spPr>
          <a:xfrm>
            <a:off x="6923011" y="5638099"/>
            <a:ext cx="3592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Shortest distance = 70 metres</a:t>
            </a:r>
          </a:p>
        </p:txBody>
      </p:sp>
    </p:spTree>
    <p:extLst>
      <p:ext uri="{BB962C8B-B14F-4D97-AF65-F5344CB8AC3E}">
        <p14:creationId xmlns:p14="http://schemas.microsoft.com/office/powerpoint/2010/main" val="362750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/>
      <p:bldP spid="19" grpId="0"/>
      <p:bldP spid="20" grpId="0"/>
      <p:bldP spid="23" grpId="0" animBg="1"/>
      <p:bldP spid="24" grpId="0"/>
      <p:bldP spid="25" grpId="0"/>
      <p:bldP spid="30" grpId="0"/>
      <p:bldP spid="31" grpId="0" animBg="1"/>
      <p:bldP spid="32" grpId="0"/>
      <p:bldP spid="33" grpId="0"/>
      <p:bldP spid="34" grpId="0" animBg="1"/>
      <p:bldP spid="35" grpId="0" animBg="1"/>
      <p:bldP spid="37" grpId="0" animBg="1"/>
      <p:bldP spid="38" grpId="0"/>
      <p:bldP spid="41" grpId="0"/>
      <p:bldP spid="43" grpId="0" animBg="1"/>
      <p:bldP spid="44" grpId="0"/>
      <p:bldP spid="46" grpId="0"/>
      <p:bldP spid="4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0B8A-E1F9-D51F-3212-8C23B593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0BC26-41CF-6E14-2F61-0BAF322EF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/>
          <a:lstStyle/>
          <a:p>
            <a:r>
              <a:rPr lang="en-AU" sz="4400" dirty="0"/>
              <a:t>Task 5 • Supermarket checkouts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637AE5-FED0-DA9E-2360-610BB2919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32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D5767D-5E71-465A-DA18-B8A263D99C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89029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DC0EA-C4B1-E21B-7F32-7B0DDA7A9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9F24C-ECF5-B647-E4C3-D4378945D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Single shared queues or individual queues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F95E6C-A9AC-1E78-D80C-5F281D71488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EE2CE-0082-D79D-79CA-2F688598330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33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53B501F-BC93-E342-C442-7926D175E6C7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BD32FFD-1721-136C-02FC-13A8616701AE}"/>
              </a:ext>
            </a:extLst>
          </p:cNvPr>
          <p:cNvSpPr txBox="1"/>
          <p:nvPr/>
        </p:nvSpPr>
        <p:spPr>
          <a:xfrm>
            <a:off x="562037" y="1531010"/>
            <a:ext cx="18822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 dirty="0"/>
              <a:t>Shared queue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1289B1-D934-0B5F-62B8-32C51B7E4C44}"/>
              </a:ext>
            </a:extLst>
          </p:cNvPr>
          <p:cNvSpPr txBox="1"/>
          <p:nvPr/>
        </p:nvSpPr>
        <p:spPr>
          <a:xfrm>
            <a:off x="6412960" y="1580744"/>
            <a:ext cx="2350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 dirty="0"/>
              <a:t>Individual queues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12676F-72BD-8966-5A02-F5D862DB384E}"/>
              </a:ext>
            </a:extLst>
          </p:cNvPr>
          <p:cNvSpPr txBox="1"/>
          <p:nvPr/>
        </p:nvSpPr>
        <p:spPr>
          <a:xfrm>
            <a:off x="6416376" y="2107062"/>
            <a:ext cx="533425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AU" sz="1800" dirty="0"/>
              <a:t>Two checkouts, working at the same speed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AU" sz="1800" b="1" dirty="0"/>
              <a:t>Two lines </a:t>
            </a:r>
            <a:r>
              <a:rPr lang="en-AU" sz="1800" dirty="0"/>
              <a:t>of customers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AU" sz="1800" dirty="0"/>
              <a:t>Each new customer joins the queue with the fewest people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AU" sz="1800" dirty="0"/>
              <a:t>If two queues are the same length, the customer joins the queue for Checkout 1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AU" sz="1800" dirty="0"/>
              <a:t>Each customer has an allocated service time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E1106D-C375-63F1-92EE-B2B801276015}"/>
              </a:ext>
            </a:extLst>
          </p:cNvPr>
          <p:cNvSpPr txBox="1"/>
          <p:nvPr/>
        </p:nvSpPr>
        <p:spPr>
          <a:xfrm>
            <a:off x="623392" y="2107062"/>
            <a:ext cx="53342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AU" sz="1800" dirty="0"/>
              <a:t>Two checkouts, working at the same speed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AU" sz="1800" b="1" dirty="0"/>
              <a:t>One line </a:t>
            </a:r>
            <a:r>
              <a:rPr lang="en-AU" sz="1800" dirty="0"/>
              <a:t>of customers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/>
              <a:t>Customer at front of line goes to next available checkout 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/>
              <a:t>All customers are already at the checkout area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AU" sz="1800" dirty="0"/>
              <a:t>Each customer has an allocated service time </a:t>
            </a:r>
          </a:p>
        </p:txBody>
      </p:sp>
    </p:spTree>
    <p:extLst>
      <p:ext uri="{BB962C8B-B14F-4D97-AF65-F5344CB8AC3E}">
        <p14:creationId xmlns:p14="http://schemas.microsoft.com/office/powerpoint/2010/main" val="34035895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2C307-6196-45E1-1CFD-3245F3B40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D15E9-B8AA-B28A-705D-4C7394CCB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Individual queues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B216B0-D7E9-1689-66BA-48953722294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FFA731-8F19-C80B-2C97-51B14EEA7A2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34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37A0F2A-D9D0-716B-C140-487B8C4206D1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A3F1508-E3C1-3C16-BF40-C846D0FDF3D4}"/>
              </a:ext>
            </a:extLst>
          </p:cNvPr>
          <p:cNvSpPr txBox="1"/>
          <p:nvPr/>
        </p:nvSpPr>
        <p:spPr>
          <a:xfrm>
            <a:off x="8670680" y="4729555"/>
            <a:ext cx="1568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 dirty="0"/>
              <a:t>Checkout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3791E9-CE42-5BF1-30E1-ECB6025BEE80}"/>
              </a:ext>
            </a:extLst>
          </p:cNvPr>
          <p:cNvSpPr txBox="1"/>
          <p:nvPr/>
        </p:nvSpPr>
        <p:spPr>
          <a:xfrm>
            <a:off x="8670680" y="1976838"/>
            <a:ext cx="1568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 dirty="0"/>
              <a:t>Checkout 1</a:t>
            </a:r>
          </a:p>
        </p:txBody>
      </p:sp>
      <p:pic>
        <p:nvPicPr>
          <p:cNvPr id="14" name="Graphic 13" descr="Register with solid fill">
            <a:extLst>
              <a:ext uri="{FF2B5EF4-FFF2-40B4-BE49-F238E27FC236}">
                <a16:creationId xmlns:a16="http://schemas.microsoft.com/office/drawing/2014/main" id="{DFD18777-F246-8651-D4C7-EB941AAB7A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62023" y="1519479"/>
            <a:ext cx="994027" cy="994027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E4E612FF-F8B6-8818-88B9-DE46AED72A5A}"/>
              </a:ext>
            </a:extLst>
          </p:cNvPr>
          <p:cNvGrpSpPr/>
          <p:nvPr/>
        </p:nvGrpSpPr>
        <p:grpSpPr>
          <a:xfrm>
            <a:off x="2807121" y="2609170"/>
            <a:ext cx="914400" cy="914400"/>
            <a:chOff x="1896854" y="1719693"/>
            <a:chExt cx="914400" cy="914400"/>
          </a:xfrm>
        </p:grpSpPr>
        <p:pic>
          <p:nvPicPr>
            <p:cNvPr id="9" name="Graphic 8" descr="Man outline">
              <a:extLst>
                <a:ext uri="{FF2B5EF4-FFF2-40B4-BE49-F238E27FC236}">
                  <a16:creationId xmlns:a16="http://schemas.microsoft.com/office/drawing/2014/main" id="{19820C27-66FB-BC59-B633-FA669AE15D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96854" y="1719693"/>
              <a:ext cx="914400" cy="9144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7F7CBBF-385A-A28A-72A1-AC77D71E5567}"/>
                </a:ext>
              </a:extLst>
            </p:cNvPr>
            <p:cNvSpPr txBox="1"/>
            <p:nvPr/>
          </p:nvSpPr>
          <p:spPr>
            <a:xfrm>
              <a:off x="2197601" y="192259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pic>
        <p:nvPicPr>
          <p:cNvPr id="18" name="Graphic 17" descr="Register with solid fill">
            <a:extLst>
              <a:ext uri="{FF2B5EF4-FFF2-40B4-BE49-F238E27FC236}">
                <a16:creationId xmlns:a16="http://schemas.microsoft.com/office/drawing/2014/main" id="{186255CD-F4AA-530C-4F45-431E7DA1D0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76653" y="4232542"/>
            <a:ext cx="994027" cy="994027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1C44E99F-374C-8F6B-AAFF-044C48AF60B7}"/>
              </a:ext>
            </a:extLst>
          </p:cNvPr>
          <p:cNvGrpSpPr/>
          <p:nvPr/>
        </p:nvGrpSpPr>
        <p:grpSpPr>
          <a:xfrm>
            <a:off x="2468859" y="2920404"/>
            <a:ext cx="914400" cy="914400"/>
            <a:chOff x="1896854" y="2971800"/>
            <a:chExt cx="914400" cy="914400"/>
          </a:xfrm>
        </p:grpSpPr>
        <p:pic>
          <p:nvPicPr>
            <p:cNvPr id="19" name="Graphic 18" descr="Man outline">
              <a:extLst>
                <a:ext uri="{FF2B5EF4-FFF2-40B4-BE49-F238E27FC236}">
                  <a16:creationId xmlns:a16="http://schemas.microsoft.com/office/drawing/2014/main" id="{F052BA11-5302-9EAB-DD95-64BFF19C7B2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96854" y="2971800"/>
              <a:ext cx="914400" cy="91440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00187F-4371-90DD-465E-7FF630FFC967}"/>
                </a:ext>
              </a:extLst>
            </p:cNvPr>
            <p:cNvSpPr txBox="1"/>
            <p:nvPr/>
          </p:nvSpPr>
          <p:spPr>
            <a:xfrm>
              <a:off x="2197601" y="317470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FEF22A8-C1B6-C90A-43D2-687281C9048F}"/>
              </a:ext>
            </a:extLst>
          </p:cNvPr>
          <p:cNvGrpSpPr/>
          <p:nvPr/>
        </p:nvGrpSpPr>
        <p:grpSpPr>
          <a:xfrm>
            <a:off x="2112696" y="2601977"/>
            <a:ext cx="914400" cy="914400"/>
            <a:chOff x="3287688" y="3017311"/>
            <a:chExt cx="914400" cy="914400"/>
          </a:xfrm>
        </p:grpSpPr>
        <p:pic>
          <p:nvPicPr>
            <p:cNvPr id="21" name="Graphic 20" descr="Man outline">
              <a:extLst>
                <a:ext uri="{FF2B5EF4-FFF2-40B4-BE49-F238E27FC236}">
                  <a16:creationId xmlns:a16="http://schemas.microsoft.com/office/drawing/2014/main" id="{C7D94F37-94F5-B160-4CA2-ACCE9A02E4F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87688" y="3017311"/>
              <a:ext cx="914400" cy="9144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A80030-2507-A6F4-61D5-82D94B980CE7}"/>
                </a:ext>
              </a:extLst>
            </p:cNvPr>
            <p:cNvSpPr txBox="1"/>
            <p:nvPr/>
          </p:nvSpPr>
          <p:spPr>
            <a:xfrm>
              <a:off x="3588435" y="322021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3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1FE45AE-E845-2CC9-D7D1-306900C2505A}"/>
              </a:ext>
            </a:extLst>
          </p:cNvPr>
          <p:cNvGrpSpPr/>
          <p:nvPr/>
        </p:nvGrpSpPr>
        <p:grpSpPr>
          <a:xfrm>
            <a:off x="1738850" y="2850772"/>
            <a:ext cx="914400" cy="914400"/>
            <a:chOff x="3444141" y="1708122"/>
            <a:chExt cx="914400" cy="914400"/>
          </a:xfrm>
        </p:grpSpPr>
        <p:pic>
          <p:nvPicPr>
            <p:cNvPr id="23" name="Graphic 22" descr="Man outline">
              <a:extLst>
                <a:ext uri="{FF2B5EF4-FFF2-40B4-BE49-F238E27FC236}">
                  <a16:creationId xmlns:a16="http://schemas.microsoft.com/office/drawing/2014/main" id="{BB294D7B-1B68-B76C-6AB0-FAB5711E5B3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44141" y="1708122"/>
              <a:ext cx="914400" cy="9144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34E6AB-5ABE-515C-7A3F-928E5D208028}"/>
                </a:ext>
              </a:extLst>
            </p:cNvPr>
            <p:cNvSpPr txBox="1"/>
            <p:nvPr/>
          </p:nvSpPr>
          <p:spPr>
            <a:xfrm>
              <a:off x="3744888" y="191102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4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AE33BE1-478A-9F0D-A324-309376BBE9E6}"/>
              </a:ext>
            </a:extLst>
          </p:cNvPr>
          <p:cNvGrpSpPr/>
          <p:nvPr/>
        </p:nvGrpSpPr>
        <p:grpSpPr>
          <a:xfrm>
            <a:off x="1386323" y="2609170"/>
            <a:ext cx="914400" cy="914400"/>
            <a:chOff x="2758393" y="4300598"/>
            <a:chExt cx="914400" cy="914400"/>
          </a:xfrm>
        </p:grpSpPr>
        <p:pic>
          <p:nvPicPr>
            <p:cNvPr id="25" name="Graphic 24" descr="Man outline">
              <a:extLst>
                <a:ext uri="{FF2B5EF4-FFF2-40B4-BE49-F238E27FC236}">
                  <a16:creationId xmlns:a16="http://schemas.microsoft.com/office/drawing/2014/main" id="{6915848F-C48A-3835-CC7C-BE540BACE11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58393" y="4300598"/>
              <a:ext cx="914400" cy="91440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F5EFE5-D632-3658-2DF9-161758FB7AAF}"/>
                </a:ext>
              </a:extLst>
            </p:cNvPr>
            <p:cNvSpPr txBox="1"/>
            <p:nvPr/>
          </p:nvSpPr>
          <p:spPr>
            <a:xfrm>
              <a:off x="3059140" y="450350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5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0AC3C3A-5F24-8212-65D2-1ACE2C426226}"/>
              </a:ext>
            </a:extLst>
          </p:cNvPr>
          <p:cNvGrpSpPr/>
          <p:nvPr/>
        </p:nvGrpSpPr>
        <p:grpSpPr>
          <a:xfrm>
            <a:off x="1020543" y="2426322"/>
            <a:ext cx="914400" cy="914400"/>
            <a:chOff x="4659288" y="1823156"/>
            <a:chExt cx="914400" cy="914400"/>
          </a:xfrm>
        </p:grpSpPr>
        <p:pic>
          <p:nvPicPr>
            <p:cNvPr id="27" name="Graphic 26" descr="Man outline">
              <a:extLst>
                <a:ext uri="{FF2B5EF4-FFF2-40B4-BE49-F238E27FC236}">
                  <a16:creationId xmlns:a16="http://schemas.microsoft.com/office/drawing/2014/main" id="{1D6224DA-821D-4ED7-0F29-E0A6EDCCAB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59288" y="1823156"/>
              <a:ext cx="914400" cy="9144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9DDCD3-FB2A-403D-A8C2-E5372FDC69CB}"/>
                </a:ext>
              </a:extLst>
            </p:cNvPr>
            <p:cNvSpPr txBox="1"/>
            <p:nvPr/>
          </p:nvSpPr>
          <p:spPr>
            <a:xfrm>
              <a:off x="4960035" y="202605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6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C578B14-053C-D2FF-D1E2-22A0F75E5164}"/>
              </a:ext>
            </a:extLst>
          </p:cNvPr>
          <p:cNvGrpSpPr/>
          <p:nvPr/>
        </p:nvGrpSpPr>
        <p:grpSpPr>
          <a:xfrm>
            <a:off x="654266" y="2609170"/>
            <a:ext cx="914400" cy="914400"/>
            <a:chOff x="4678522" y="3174702"/>
            <a:chExt cx="914400" cy="914400"/>
          </a:xfrm>
        </p:grpSpPr>
        <p:pic>
          <p:nvPicPr>
            <p:cNvPr id="29" name="Graphic 28" descr="Man outline">
              <a:extLst>
                <a:ext uri="{FF2B5EF4-FFF2-40B4-BE49-F238E27FC236}">
                  <a16:creationId xmlns:a16="http://schemas.microsoft.com/office/drawing/2014/main" id="{10C57C2A-AB4B-ED1C-FD2E-48FC5CB5C85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78522" y="3174702"/>
              <a:ext cx="914400" cy="914400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BD47506-6C25-BBE5-D399-8576E3514AD0}"/>
                </a:ext>
              </a:extLst>
            </p:cNvPr>
            <p:cNvSpPr txBox="1"/>
            <p:nvPr/>
          </p:nvSpPr>
          <p:spPr>
            <a:xfrm>
              <a:off x="4979269" y="337760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7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1E9FB9F-3E1B-4282-DE07-3457DC440360}"/>
              </a:ext>
            </a:extLst>
          </p:cNvPr>
          <p:cNvGrpSpPr/>
          <p:nvPr/>
        </p:nvGrpSpPr>
        <p:grpSpPr>
          <a:xfrm>
            <a:off x="333791" y="2989545"/>
            <a:ext cx="914400" cy="914400"/>
            <a:chOff x="4064869" y="4327482"/>
            <a:chExt cx="914400" cy="914400"/>
          </a:xfrm>
        </p:grpSpPr>
        <p:pic>
          <p:nvPicPr>
            <p:cNvPr id="31" name="Graphic 30" descr="Man outline">
              <a:extLst>
                <a:ext uri="{FF2B5EF4-FFF2-40B4-BE49-F238E27FC236}">
                  <a16:creationId xmlns:a16="http://schemas.microsoft.com/office/drawing/2014/main" id="{2ADF6778-52B3-868A-0D37-B261C95325D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64869" y="4327482"/>
              <a:ext cx="914400" cy="914400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BE8E578-465A-DEDF-06EF-B4A0544F9D49}"/>
                </a:ext>
              </a:extLst>
            </p:cNvPr>
            <p:cNvSpPr txBox="1"/>
            <p:nvPr/>
          </p:nvSpPr>
          <p:spPr>
            <a:xfrm>
              <a:off x="4365616" y="453038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8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C6FFFCC4-D83A-1AF6-A941-89D265229CE8}"/>
              </a:ext>
            </a:extLst>
          </p:cNvPr>
          <p:cNvSpPr txBox="1"/>
          <p:nvPr/>
        </p:nvSpPr>
        <p:spPr>
          <a:xfrm>
            <a:off x="732990" y="1625663"/>
            <a:ext cx="40302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Each customer is now in a queue.</a:t>
            </a:r>
          </a:p>
        </p:txBody>
      </p:sp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9E2704D7-8937-79AF-3E7A-BE7264CF7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489340"/>
              </p:ext>
            </p:extLst>
          </p:nvPr>
        </p:nvGraphicFramePr>
        <p:xfrm>
          <a:off x="1020941" y="2096392"/>
          <a:ext cx="3410815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6849">
                  <a:extLst>
                    <a:ext uri="{9D8B030D-6E8A-4147-A177-3AD203B41FA5}">
                      <a16:colId xmlns:a16="http://schemas.microsoft.com/office/drawing/2014/main" val="4113011585"/>
                    </a:ext>
                  </a:extLst>
                </a:gridCol>
                <a:gridCol w="2183966">
                  <a:extLst>
                    <a:ext uri="{9D8B030D-6E8A-4147-A177-3AD203B41FA5}">
                      <a16:colId xmlns:a16="http://schemas.microsoft.com/office/drawing/2014/main" val="2739915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b="1" dirty="0">
                          <a:solidFill>
                            <a:schemeClr val="bg1"/>
                          </a:solidFill>
                        </a:rPr>
                        <a:t>Customer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1" dirty="0">
                          <a:solidFill>
                            <a:schemeClr val="bg1"/>
                          </a:solidFill>
                        </a:rPr>
                        <a:t>Service Time (seconds)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161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948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3466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179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120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207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818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7179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150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854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0192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032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L 0.33073 -0.159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36" y="-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59259E-6 L 0.36628 0.1969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07" y="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0.35416 -0.157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-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59259E-6 L 0.39075 0.2071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31" y="1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22222E-6 L 0.37839 -0.1590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19" y="-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833 L 0.4142 0.2692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64" y="1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6 -0.00671 L 0.40299 -0.1590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78" y="-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0348 L 0.43516 0.1870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58" y="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95860-B748-6DFD-2864-262685C13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21342-C828-CF71-A22C-EC3BD0D72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Individual queues solutions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E765C8-8AC3-D912-840F-422A6019F1F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7256A1-0FB4-4F2D-2AD7-92C2E6D10AB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35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CA3BE12-2A70-B302-98D4-579DE911F510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B6E3E9E-11B1-CFFB-7C17-03FF61197B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752802"/>
              </p:ext>
            </p:extLst>
          </p:nvPr>
        </p:nvGraphicFramePr>
        <p:xfrm>
          <a:off x="801719" y="1628800"/>
          <a:ext cx="8888823" cy="3175362"/>
        </p:xfrm>
        <a:graphic>
          <a:graphicData uri="http://schemas.openxmlformats.org/drawingml/2006/table">
            <a:tbl>
              <a:tblPr firstRow="1" firstCol="1" bandRow="1"/>
              <a:tblGrid>
                <a:gridCol w="1292465">
                  <a:extLst>
                    <a:ext uri="{9D8B030D-6E8A-4147-A177-3AD203B41FA5}">
                      <a16:colId xmlns:a16="http://schemas.microsoft.com/office/drawing/2014/main" val="3269863517"/>
                    </a:ext>
                  </a:extLst>
                </a:gridCol>
                <a:gridCol w="1623919">
                  <a:extLst>
                    <a:ext uri="{9D8B030D-6E8A-4147-A177-3AD203B41FA5}">
                      <a16:colId xmlns:a16="http://schemas.microsoft.com/office/drawing/2014/main" val="3780999302"/>
                    </a:ext>
                  </a:extLst>
                </a:gridCol>
                <a:gridCol w="1487377">
                  <a:extLst>
                    <a:ext uri="{9D8B030D-6E8A-4147-A177-3AD203B41FA5}">
                      <a16:colId xmlns:a16="http://schemas.microsoft.com/office/drawing/2014/main" val="2383875305"/>
                    </a:ext>
                  </a:extLst>
                </a:gridCol>
                <a:gridCol w="1433177">
                  <a:extLst>
                    <a:ext uri="{9D8B030D-6E8A-4147-A177-3AD203B41FA5}">
                      <a16:colId xmlns:a16="http://schemas.microsoft.com/office/drawing/2014/main" val="1088988129"/>
                    </a:ext>
                  </a:extLst>
                </a:gridCol>
                <a:gridCol w="1473827">
                  <a:extLst>
                    <a:ext uri="{9D8B030D-6E8A-4147-A177-3AD203B41FA5}">
                      <a16:colId xmlns:a16="http://schemas.microsoft.com/office/drawing/2014/main" val="733016787"/>
                    </a:ext>
                  </a:extLst>
                </a:gridCol>
                <a:gridCol w="1578058">
                  <a:extLst>
                    <a:ext uri="{9D8B030D-6E8A-4147-A177-3AD203B41FA5}">
                      <a16:colId xmlns:a16="http://schemas.microsoft.com/office/drawing/2014/main" val="1968749177"/>
                    </a:ext>
                  </a:extLst>
                </a:gridCol>
              </a:tblGrid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Customer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Service time (s)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Checkout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Start time (s)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Finish time (s)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Waiting time (s)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251001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977692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7568832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933725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9668828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2304893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613798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320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9459243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350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50539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411DA26-AE11-B27B-B26C-262A25541855}"/>
              </a:ext>
            </a:extLst>
          </p:cNvPr>
          <p:cNvSpPr txBox="1"/>
          <p:nvPr/>
        </p:nvSpPr>
        <p:spPr>
          <a:xfrm>
            <a:off x="6168008" y="4824981"/>
            <a:ext cx="3490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Average wait time = 106.25s </a:t>
            </a:r>
          </a:p>
        </p:txBody>
      </p:sp>
    </p:spTree>
    <p:extLst>
      <p:ext uri="{BB962C8B-B14F-4D97-AF65-F5344CB8AC3E}">
        <p14:creationId xmlns:p14="http://schemas.microsoft.com/office/powerpoint/2010/main" val="24931627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B7BE1-4C53-7C13-D66C-CA4306D8F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E6514-3D01-C7A2-974A-12D25F3FE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Single shared queue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5D72BD-2A9D-1859-966E-8E73F1BB195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2EDB9F-959B-6F18-44E8-3D36E18A334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36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019E90F-9CC9-E500-3CB7-F7627596F2E0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31999BC-7612-6A31-6AD9-2EB2622A00CD}"/>
              </a:ext>
            </a:extLst>
          </p:cNvPr>
          <p:cNvSpPr txBox="1"/>
          <p:nvPr/>
        </p:nvSpPr>
        <p:spPr>
          <a:xfrm>
            <a:off x="8670680" y="4729555"/>
            <a:ext cx="1568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 dirty="0"/>
              <a:t>Checkout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5F8D44-3DB4-5FB8-FE32-401A610DAD02}"/>
              </a:ext>
            </a:extLst>
          </p:cNvPr>
          <p:cNvSpPr txBox="1"/>
          <p:nvPr/>
        </p:nvSpPr>
        <p:spPr>
          <a:xfrm>
            <a:off x="8670680" y="1976838"/>
            <a:ext cx="1568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 dirty="0"/>
              <a:t>Checkout 1</a:t>
            </a:r>
          </a:p>
        </p:txBody>
      </p:sp>
      <p:pic>
        <p:nvPicPr>
          <p:cNvPr id="14" name="Graphic 13" descr="Register with solid fill">
            <a:extLst>
              <a:ext uri="{FF2B5EF4-FFF2-40B4-BE49-F238E27FC236}">
                <a16:creationId xmlns:a16="http://schemas.microsoft.com/office/drawing/2014/main" id="{A332541F-5FCA-A92F-29C7-F6DFAE00BA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62023" y="1519479"/>
            <a:ext cx="994027" cy="994027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BBB34D50-FACD-326E-8B81-029CC3AE2AFB}"/>
              </a:ext>
            </a:extLst>
          </p:cNvPr>
          <p:cNvGrpSpPr/>
          <p:nvPr/>
        </p:nvGrpSpPr>
        <p:grpSpPr>
          <a:xfrm>
            <a:off x="4587015" y="2892666"/>
            <a:ext cx="914400" cy="914400"/>
            <a:chOff x="1896854" y="1719693"/>
            <a:chExt cx="914400" cy="914400"/>
          </a:xfrm>
        </p:grpSpPr>
        <p:pic>
          <p:nvPicPr>
            <p:cNvPr id="9" name="Graphic 8" descr="Man outline">
              <a:extLst>
                <a:ext uri="{FF2B5EF4-FFF2-40B4-BE49-F238E27FC236}">
                  <a16:creationId xmlns:a16="http://schemas.microsoft.com/office/drawing/2014/main" id="{A94C4363-E3BE-8495-D109-5F2B3ED7031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96854" y="1719693"/>
              <a:ext cx="914400" cy="9144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B28EF3B-AE49-4555-D4E8-615D51D836C9}"/>
                </a:ext>
              </a:extLst>
            </p:cNvPr>
            <p:cNvSpPr txBox="1"/>
            <p:nvPr/>
          </p:nvSpPr>
          <p:spPr>
            <a:xfrm>
              <a:off x="2197601" y="192259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pic>
        <p:nvPicPr>
          <p:cNvPr id="18" name="Graphic 17" descr="Register with solid fill">
            <a:extLst>
              <a:ext uri="{FF2B5EF4-FFF2-40B4-BE49-F238E27FC236}">
                <a16:creationId xmlns:a16="http://schemas.microsoft.com/office/drawing/2014/main" id="{E7F437DB-118B-D3DD-DB6C-5C80B4E20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76653" y="4232542"/>
            <a:ext cx="994027" cy="994027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729ED880-F1AE-F48E-DEE2-35B235FF4067}"/>
              </a:ext>
            </a:extLst>
          </p:cNvPr>
          <p:cNvGrpSpPr/>
          <p:nvPr/>
        </p:nvGrpSpPr>
        <p:grpSpPr>
          <a:xfrm>
            <a:off x="4184810" y="2883522"/>
            <a:ext cx="914400" cy="914400"/>
            <a:chOff x="1896854" y="2971800"/>
            <a:chExt cx="914400" cy="914400"/>
          </a:xfrm>
        </p:grpSpPr>
        <p:pic>
          <p:nvPicPr>
            <p:cNvPr id="19" name="Graphic 18" descr="Man outline">
              <a:extLst>
                <a:ext uri="{FF2B5EF4-FFF2-40B4-BE49-F238E27FC236}">
                  <a16:creationId xmlns:a16="http://schemas.microsoft.com/office/drawing/2014/main" id="{48EAF758-C1D4-4D55-CCAF-108273C851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96854" y="2971800"/>
              <a:ext cx="914400" cy="91440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C211B7-8862-D120-6D3D-1A96433C88F9}"/>
                </a:ext>
              </a:extLst>
            </p:cNvPr>
            <p:cNvSpPr txBox="1"/>
            <p:nvPr/>
          </p:nvSpPr>
          <p:spPr>
            <a:xfrm>
              <a:off x="2197601" y="317470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C627180-C091-EE78-077F-1FA044296CE6}"/>
              </a:ext>
            </a:extLst>
          </p:cNvPr>
          <p:cNvGrpSpPr/>
          <p:nvPr/>
        </p:nvGrpSpPr>
        <p:grpSpPr>
          <a:xfrm>
            <a:off x="3807563" y="2883522"/>
            <a:ext cx="914400" cy="914400"/>
            <a:chOff x="3287688" y="3017311"/>
            <a:chExt cx="914400" cy="914400"/>
          </a:xfrm>
        </p:grpSpPr>
        <p:pic>
          <p:nvPicPr>
            <p:cNvPr id="21" name="Graphic 20" descr="Man outline">
              <a:extLst>
                <a:ext uri="{FF2B5EF4-FFF2-40B4-BE49-F238E27FC236}">
                  <a16:creationId xmlns:a16="http://schemas.microsoft.com/office/drawing/2014/main" id="{969AE9F7-C5FB-873F-B6A4-2D6B6F8C608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87688" y="3017311"/>
              <a:ext cx="914400" cy="9144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DEB167-1F52-157E-FE9A-A032D3A3F15D}"/>
                </a:ext>
              </a:extLst>
            </p:cNvPr>
            <p:cNvSpPr txBox="1"/>
            <p:nvPr/>
          </p:nvSpPr>
          <p:spPr>
            <a:xfrm>
              <a:off x="3588435" y="322021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3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0454C07-A679-AEDF-D0C4-6F3D368EB27D}"/>
              </a:ext>
            </a:extLst>
          </p:cNvPr>
          <p:cNvGrpSpPr/>
          <p:nvPr/>
        </p:nvGrpSpPr>
        <p:grpSpPr>
          <a:xfrm>
            <a:off x="3415893" y="2883522"/>
            <a:ext cx="914400" cy="914400"/>
            <a:chOff x="3444141" y="1708122"/>
            <a:chExt cx="914400" cy="914400"/>
          </a:xfrm>
        </p:grpSpPr>
        <p:pic>
          <p:nvPicPr>
            <p:cNvPr id="23" name="Graphic 22" descr="Man outline">
              <a:extLst>
                <a:ext uri="{FF2B5EF4-FFF2-40B4-BE49-F238E27FC236}">
                  <a16:creationId xmlns:a16="http://schemas.microsoft.com/office/drawing/2014/main" id="{398A76DE-A21F-D6D0-E32C-EABF0F7A85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44141" y="1708122"/>
              <a:ext cx="914400" cy="9144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FC06F00-9A96-C1C8-C3A1-829605713BDB}"/>
                </a:ext>
              </a:extLst>
            </p:cNvPr>
            <p:cNvSpPr txBox="1"/>
            <p:nvPr/>
          </p:nvSpPr>
          <p:spPr>
            <a:xfrm>
              <a:off x="3744888" y="191102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4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49E1F76-DDA2-D124-7795-D36781E527DC}"/>
              </a:ext>
            </a:extLst>
          </p:cNvPr>
          <p:cNvGrpSpPr/>
          <p:nvPr/>
        </p:nvGrpSpPr>
        <p:grpSpPr>
          <a:xfrm>
            <a:off x="3031792" y="2883522"/>
            <a:ext cx="914400" cy="914400"/>
            <a:chOff x="2758393" y="4300598"/>
            <a:chExt cx="914400" cy="914400"/>
          </a:xfrm>
        </p:grpSpPr>
        <p:pic>
          <p:nvPicPr>
            <p:cNvPr id="25" name="Graphic 24" descr="Man outline">
              <a:extLst>
                <a:ext uri="{FF2B5EF4-FFF2-40B4-BE49-F238E27FC236}">
                  <a16:creationId xmlns:a16="http://schemas.microsoft.com/office/drawing/2014/main" id="{CAEA8956-A31B-C0C7-8E53-2C21AA01AA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58393" y="4300598"/>
              <a:ext cx="914400" cy="91440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5F7C760-5D52-1B4F-C306-2D98A1FC9C22}"/>
                </a:ext>
              </a:extLst>
            </p:cNvPr>
            <p:cNvSpPr txBox="1"/>
            <p:nvPr/>
          </p:nvSpPr>
          <p:spPr>
            <a:xfrm>
              <a:off x="3059140" y="450350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5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B0501B1-6B05-3D4E-87FB-BF79A82D0827}"/>
              </a:ext>
            </a:extLst>
          </p:cNvPr>
          <p:cNvGrpSpPr/>
          <p:nvPr/>
        </p:nvGrpSpPr>
        <p:grpSpPr>
          <a:xfrm>
            <a:off x="2636721" y="2892666"/>
            <a:ext cx="914400" cy="914400"/>
            <a:chOff x="4659288" y="1823156"/>
            <a:chExt cx="914400" cy="914400"/>
          </a:xfrm>
        </p:grpSpPr>
        <p:pic>
          <p:nvPicPr>
            <p:cNvPr id="27" name="Graphic 26" descr="Man outline">
              <a:extLst>
                <a:ext uri="{FF2B5EF4-FFF2-40B4-BE49-F238E27FC236}">
                  <a16:creationId xmlns:a16="http://schemas.microsoft.com/office/drawing/2014/main" id="{DFCDF6C8-8EB3-9D2E-9C5E-0496AF9731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59288" y="1823156"/>
              <a:ext cx="914400" cy="9144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DF9A51C-302E-5A6B-741A-949D06AB4274}"/>
                </a:ext>
              </a:extLst>
            </p:cNvPr>
            <p:cNvSpPr txBox="1"/>
            <p:nvPr/>
          </p:nvSpPr>
          <p:spPr>
            <a:xfrm>
              <a:off x="4960035" y="202605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6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DB9549-CC1C-9A0A-7BD2-42F0AFA54F24}"/>
              </a:ext>
            </a:extLst>
          </p:cNvPr>
          <p:cNvGrpSpPr/>
          <p:nvPr/>
        </p:nvGrpSpPr>
        <p:grpSpPr>
          <a:xfrm>
            <a:off x="2225731" y="2892666"/>
            <a:ext cx="914400" cy="914400"/>
            <a:chOff x="4678522" y="3174702"/>
            <a:chExt cx="914400" cy="914400"/>
          </a:xfrm>
        </p:grpSpPr>
        <p:pic>
          <p:nvPicPr>
            <p:cNvPr id="29" name="Graphic 28" descr="Man outline">
              <a:extLst>
                <a:ext uri="{FF2B5EF4-FFF2-40B4-BE49-F238E27FC236}">
                  <a16:creationId xmlns:a16="http://schemas.microsoft.com/office/drawing/2014/main" id="{6469A56C-DC4F-F71E-C215-60E98CBB7D5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78522" y="3174702"/>
              <a:ext cx="914400" cy="914400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62C3036-3607-FDC0-0676-DF5ED74D4B22}"/>
                </a:ext>
              </a:extLst>
            </p:cNvPr>
            <p:cNvSpPr txBox="1"/>
            <p:nvPr/>
          </p:nvSpPr>
          <p:spPr>
            <a:xfrm>
              <a:off x="4979269" y="337760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7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449CF8-9CD3-8B8C-9DB8-1113120F7A8D}"/>
              </a:ext>
            </a:extLst>
          </p:cNvPr>
          <p:cNvGrpSpPr/>
          <p:nvPr/>
        </p:nvGrpSpPr>
        <p:grpSpPr>
          <a:xfrm>
            <a:off x="1823246" y="2892666"/>
            <a:ext cx="914400" cy="914400"/>
            <a:chOff x="4064869" y="4327482"/>
            <a:chExt cx="914400" cy="914400"/>
          </a:xfrm>
        </p:grpSpPr>
        <p:pic>
          <p:nvPicPr>
            <p:cNvPr id="31" name="Graphic 30" descr="Man outline">
              <a:extLst>
                <a:ext uri="{FF2B5EF4-FFF2-40B4-BE49-F238E27FC236}">
                  <a16:creationId xmlns:a16="http://schemas.microsoft.com/office/drawing/2014/main" id="{4E4EEAB1-1BE5-E2B4-E3A1-529966EC0C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64869" y="4327482"/>
              <a:ext cx="914400" cy="914400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4FFC95E-4037-58EC-DFE2-7D0A2B442C01}"/>
                </a:ext>
              </a:extLst>
            </p:cNvPr>
            <p:cNvSpPr txBox="1"/>
            <p:nvPr/>
          </p:nvSpPr>
          <p:spPr>
            <a:xfrm>
              <a:off x="4365616" y="453038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800" b="1" dirty="0">
                  <a:solidFill>
                    <a:srgbClr val="FF0000"/>
                  </a:solidFill>
                </a:rPr>
                <a:t>8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362F559-D8B0-94A5-5C84-1F169354E666}"/>
              </a:ext>
            </a:extLst>
          </p:cNvPr>
          <p:cNvSpPr txBox="1"/>
          <p:nvPr/>
        </p:nvSpPr>
        <p:spPr>
          <a:xfrm>
            <a:off x="744399" y="1625663"/>
            <a:ext cx="6151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Each customer waits for the next available checkout.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F94B365-3F56-83FA-B95E-04E3E770B4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62470"/>
              </p:ext>
            </p:extLst>
          </p:nvPr>
        </p:nvGraphicFramePr>
        <p:xfrm>
          <a:off x="882489" y="2219325"/>
          <a:ext cx="3413311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51">
                  <a:extLst>
                    <a:ext uri="{9D8B030D-6E8A-4147-A177-3AD203B41FA5}">
                      <a16:colId xmlns:a16="http://schemas.microsoft.com/office/drawing/2014/main" val="4113011585"/>
                    </a:ext>
                  </a:extLst>
                </a:gridCol>
                <a:gridCol w="2108760">
                  <a:extLst>
                    <a:ext uri="{9D8B030D-6E8A-4147-A177-3AD203B41FA5}">
                      <a16:colId xmlns:a16="http://schemas.microsoft.com/office/drawing/2014/main" val="2739915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b="1" dirty="0">
                          <a:solidFill>
                            <a:schemeClr val="bg1"/>
                          </a:solidFill>
                        </a:rPr>
                        <a:t>Customer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1" dirty="0">
                          <a:solidFill>
                            <a:schemeClr val="bg1"/>
                          </a:solidFill>
                        </a:rPr>
                        <a:t>Service Time (seconds)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161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948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3466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179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120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207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818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7179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150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854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dirty="0"/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0192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19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L 0.19271 -0.200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35" y="-1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0.21966 0.1914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77" y="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31 -0.20186 L 0.1931 -0.20186 C 0.19349 -0.19792 0.19453 -0.19399 0.19453 -0.19005 C 0.19505 -0.14838 0.19479 -0.14908 0.1931 -0.12338 C 0.19323 -0.11042 0.19336 -0.09746 0.19375 -0.08473 C 0.19388 -0.0801 0.19427 -0.0757 0.19453 -0.0713 C 0.19479 -0.06806 0.1944 -0.06459 0.19531 -0.06204 C 0.19584 -0.06019 0.19714 -0.05949 0.19831 -0.05926 C 0.20404 -0.05811 0.20977 -0.05834 0.2155 -0.05787 L 0.22227 -0.05672 C 0.22813 -0.05533 0.22656 -0.05533 0.23203 -0.05394 C 0.23763 -0.05232 0.23802 -0.05255 0.24401 -0.05116 L 0.25834 -0.05255 C 0.26172 -0.05301 0.26524 -0.05371 0.26875 -0.05394 C 0.27904 -0.05463 0.28932 -0.05487 0.29948 -0.05533 C 0.31459 -0.05764 0.31406 -0.05787 0.3362 -0.05787 C 0.35873 -0.05787 0.38125 -0.05695 0.40378 -0.05672 L 0.4668 -0.05787 C 0.47175 -0.05811 0.47669 -0.06042 0.48177 -0.06065 L 0.53867 -0.05926 C 0.59141 -0.06088 0.56875 -0.06065 0.60703 -0.06065 " pathEditMode="relative" ptsTypes="AAAAAAAAAAAAAAAAAAAAA"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0.25703 -0.2004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26" y="-9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07 0.19328 L 0.2207 0.19328 C 0.22005 0.1662 0.2194 0.16527 0.2207 0.13958 C 0.22083 0.13773 0.22122 0.13588 0.22148 0.13402 C 0.22174 0.11713 0.22161 0.10023 0.22226 0.08333 C 0.2224 0.08055 0.22487 0.075 0.22617 0.07384 C 0.2276 0.07222 0.2293 0.07222 0.23086 0.07106 C 0.2319 0.07014 0.23281 0.06875 0.23385 0.06828 C 0.23646 0.0669 0.23919 0.0669 0.24167 0.06551 C 0.25404 0.0581 0.2431 0.06412 0.27565 0.06273 C 0.30039 0.06018 0.28294 0.06134 0.322 0.06273 L 0.36536 0.06412 C 0.41641 0.06852 0.32318 0.06088 0.42187 0.0669 C 0.42344 0.0669 0.42487 0.06782 0.42643 0.06828 C 0.42825 0.06875 0.43008 0.06921 0.4319 0.06967 C 0.43568 0.07014 0.43958 0.07083 0.44349 0.07106 C 0.48437 0.07222 0.61328 0.07338 0.6375 0.07384 C 0.64609 0.07546 0.64219 0.075 0.64922 0.075 " pathEditMode="relative" ptsTypes="AAAAAAAAAAAAAAAAAA">
                                      <p:cBhvr>
                                        <p:cTn id="2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0.28372 0.1932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28" y="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846 -0.20162 L 0.25846 -0.20162 C 0.25859 -0.19676 0.25911 -0.1919 0.25911 -0.18704 C 0.25911 -0.18519 0.25846 -0.18357 0.25846 -0.18172 C 0.25846 -0.14352 0.25872 -0.10533 0.25911 -0.06713 C 0.25911 -0.06528 0.26055 -0.06042 0.26146 -0.05926 C 0.26198 -0.05834 0.26289 -0.0581 0.26367 -0.05787 C 0.26536 -0.05718 0.27448 -0.05533 0.27565 -0.05533 L 0.35286 -0.05394 C 0.3793 -0.0507 0.35846 -0.05278 0.40846 -0.05394 L 0.47292 -0.05533 L 0.68073 -0.05648 " pathEditMode="relative" ptsTypes="AAAAAAAAAAAA">
                                      <p:cBhvr>
                                        <p:cTn id="3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96296E-6 L 0.32057 -0.2004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3" y="-9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07 -0.20255 L 0.3207 -0.20255 C 0.31836 -0.16482 0.32005 -0.2051 0.3207 -0.18473 C 0.32109 -0.17107 0.32122 -0.15741 0.32148 -0.14352 C 0.32174 -0.11736 0.32174 -0.09144 0.32226 -0.06528 C 0.32239 -0.05903 0.32461 -0.06019 0.3276 -0.05834 C 0.32838 -0.05787 0.32916 -0.05718 0.32995 -0.05695 C 0.33867 -0.05394 0.33255 -0.05579 0.34857 -0.05417 L 0.38255 -0.05556 C 0.38333 -0.05579 0.38398 -0.05695 0.38489 -0.05695 C 0.38724 -0.05695 0.38945 -0.05602 0.39179 -0.05556 C 0.3944 -0.0544 0.39687 -0.05324 0.39948 -0.05278 C 0.40547 -0.05209 0.41146 -0.05185 0.41732 -0.05139 C 0.42148 -0.05185 0.42552 -0.05209 0.42969 -0.05278 C 0.43047 -0.05301 0.43125 -0.05417 0.43203 -0.05417 L 0.56497 -0.05556 L 0.63528 -0.05695 L 0.6694 -0.05556 C 0.67096 -0.05556 0.67239 -0.05417 0.67396 -0.05417 C 0.69791 -0.05394 0.72187 -0.05417 0.74596 -0.05417 " pathEditMode="relative" ptsTypes="AAAAAAAAAAAAAAAAAAAA">
                                      <p:cBhvr>
                                        <p:cTn id="3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0.35299 -0.2018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30" y="-1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385 0.19606 L 0.28385 0.19606 C 0.28398 0.19004 0.28424 0.18402 0.2845 0.17801 C 0.28476 0.17477 0.28515 0.17176 0.28528 0.16852 C 0.28698 0.14421 0.28672 0.14745 0.28763 0.12592 C 0.28789 0.10486 0.28737 0.08356 0.28841 0.06273 C 0.28854 0.06111 0.28997 0.0618 0.29075 0.06134 C 0.29648 0.05625 0.28893 0.06041 0.29687 0.05578 C 0.30208 0.05277 0.30937 0.05324 0.31393 0.05301 L 0.35794 0.05162 C 0.37422 0.04907 0.36667 0.04953 0.39284 0.05162 C 0.4013 0.05231 0.40403 0.05416 0.41289 0.0544 L 0.48021 0.05578 C 0.48398 0.05625 0.48789 0.05717 0.4918 0.05717 C 0.53008 0.05717 0.53047 0.05671 0.55742 0.0544 L 0.57682 0.05578 C 0.58555 0.05671 0.59427 0.05949 0.60312 0.05995 C 0.65286 0.06157 0.67226 0.06134 0.7168 0.06134 " pathEditMode="relative" ptsTypes="AAAAAAAAAAAAAAAAAA">
                                      <p:cBhvr>
                                        <p:cTn id="4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0.38138 0.191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10" y="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12 -0.20255 L 0.35312 -0.20255 C 0.35481 -0.1926 0.35768 -0.18079 0.35768 -0.16968 C 0.35768 -0.16181 0.35703 -0.15834 0.35612 -0.15186 C 0.3552 -0.13218 0.35455 -0.12176 0.35455 -0.09954 C 0.35455 -0.08889 0.35468 -0.07848 0.35533 -0.06783 C 0.35546 -0.06621 0.35625 -0.06482 0.3569 -0.06366 C 0.35807 -0.06181 0.36158 -0.05741 0.36393 -0.05695 C 0.36744 -0.05625 0.37109 -0.05602 0.37474 -0.05556 C 0.37708 -0.05487 0.38515 -0.05278 0.38711 -0.05278 C 0.40078 -0.05278 0.41445 -0.05371 0.42812 -0.05417 C 0.48815 -0.0507 0.41731 -0.05417 0.53398 -0.05417 C 0.54453 -0.05417 0.55507 -0.05324 0.56575 -0.05278 L 0.61823 -0.05417 L 0.71575 -0.05695 C 0.72786 -0.05649 0.73997 -0.05556 0.75208 -0.05556 C 0.76211 -0.05556 0.78229 -0.05695 0.78229 -0.05695 " pathEditMode="relative" ptsTypes="AAAAAAAAAAAAAAAAA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07407E-6 L 0.41966 -0.2018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64" y="-1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308 0.19467 L 0.38308 0.19467 C 0.38321 0.18032 0.38347 0.1662 0.38373 0.15185 C 0.38399 0.14097 0.38438 0.12986 0.38451 0.11898 C 0.38594 0.05069 0.38164 0.09236 0.38685 0.07083 C 0.38802 0.06574 0.38698 0.06643 0.38998 0.0625 C 0.39089 0.06134 0.39206 0.06088 0.3931 0.05972 C 0.39388 0.05902 0.39466 0.05787 0.39544 0.05717 L 0.47813 0.05833 C 0.48789 0.05856 0.49766 0.05949 0.50755 0.05972 L 0.61341 0.0625 C 0.66133 0.06111 0.6668 0.06018 0.71628 0.0625 C 0.71732 0.0625 0.71823 0.06388 0.7194 0.06388 C 0.73216 0.06527 0.74505 0.06574 0.75794 0.06666 L 0.775 0.06805 C 0.7763 0.06851 0.77761 0.06944 0.77891 0.06944 C 0.79232 0.06944 0.80573 0.06805 0.81914 0.06805 " pathEditMode="relative" ptsTypes="AAAAAAAAAAAAAAAAA">
                                      <p:cBhvr>
                                        <p:cTn id="6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057 -0.20255 L 0.42057 -0.20255 C 0.4207 -0.1875 0.42096 -0.17246 0.42122 -0.15741 C 0.42148 -0.15139 0.42187 -0.14537 0.422 -0.13936 C 0.4224 -0.12894 0.42253 -0.11829 0.42279 -0.10787 C 0.42331 -0.09375 0.4237 -0.0794 0.42435 -0.06528 C 0.42448 -0.06343 0.42461 -0.06135 0.42513 -0.05973 C 0.42565 -0.05834 0.42656 -0.05718 0.42747 -0.05695 C 0.43463 -0.05579 0.44193 -0.05602 0.44909 -0.05556 L 0.50716 -0.05695 C 0.50963 -0.05718 0.51224 -0.05834 0.51484 -0.05834 C 0.52422 -0.05834 0.5388 -0.05672 0.54883 -0.05556 L 0.75378 -0.05834 C 0.77305 -0.05834 0.79245 -0.05741 0.81172 -0.05695 C 0.81458 -0.05649 0.81745 -0.05625 0.82018 -0.05556 C 0.82135 -0.05533 0.82227 -0.05417 0.82331 -0.05417 C 0.82773 -0.05417 0.83216 -0.0551 0.83646 -0.05556 C 0.83932 -0.05463 0.84206 -0.05348 0.84492 -0.05278 C 0.84909 -0.05209 0.85742 -0.05139 0.85742 -0.05139 " pathEditMode="relative" ptsTypes="AAAAAAAAAAAAAAAAAAA">
                                      <p:cBhvr>
                                        <p:cTn id="6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F12ED-CF84-BF41-4080-63E5B912C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F238C-A085-D27B-1229-4389C49BB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Shared queue solutions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EA84E7-0F3B-E9D6-E4E8-DA6E76C9475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E87DB3-BDE3-9E98-FE1A-ADB6F0DB64F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37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D323DB5-94AB-03D8-8457-94D5ADC2BD91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8CFBDFB-E3A0-523A-CD1F-394A736DF3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472862"/>
              </p:ext>
            </p:extLst>
          </p:nvPr>
        </p:nvGraphicFramePr>
        <p:xfrm>
          <a:off x="801719" y="1628800"/>
          <a:ext cx="8888823" cy="3175362"/>
        </p:xfrm>
        <a:graphic>
          <a:graphicData uri="http://schemas.openxmlformats.org/drawingml/2006/table">
            <a:tbl>
              <a:tblPr firstRow="1" firstCol="1" bandRow="1"/>
              <a:tblGrid>
                <a:gridCol w="1292465">
                  <a:extLst>
                    <a:ext uri="{9D8B030D-6E8A-4147-A177-3AD203B41FA5}">
                      <a16:colId xmlns:a16="http://schemas.microsoft.com/office/drawing/2014/main" val="3269863517"/>
                    </a:ext>
                  </a:extLst>
                </a:gridCol>
                <a:gridCol w="1623919">
                  <a:extLst>
                    <a:ext uri="{9D8B030D-6E8A-4147-A177-3AD203B41FA5}">
                      <a16:colId xmlns:a16="http://schemas.microsoft.com/office/drawing/2014/main" val="3780999302"/>
                    </a:ext>
                  </a:extLst>
                </a:gridCol>
                <a:gridCol w="1487377">
                  <a:extLst>
                    <a:ext uri="{9D8B030D-6E8A-4147-A177-3AD203B41FA5}">
                      <a16:colId xmlns:a16="http://schemas.microsoft.com/office/drawing/2014/main" val="2383875305"/>
                    </a:ext>
                  </a:extLst>
                </a:gridCol>
                <a:gridCol w="1433177">
                  <a:extLst>
                    <a:ext uri="{9D8B030D-6E8A-4147-A177-3AD203B41FA5}">
                      <a16:colId xmlns:a16="http://schemas.microsoft.com/office/drawing/2014/main" val="1088988129"/>
                    </a:ext>
                  </a:extLst>
                </a:gridCol>
                <a:gridCol w="1473827">
                  <a:extLst>
                    <a:ext uri="{9D8B030D-6E8A-4147-A177-3AD203B41FA5}">
                      <a16:colId xmlns:a16="http://schemas.microsoft.com/office/drawing/2014/main" val="733016787"/>
                    </a:ext>
                  </a:extLst>
                </a:gridCol>
                <a:gridCol w="1578058">
                  <a:extLst>
                    <a:ext uri="{9D8B030D-6E8A-4147-A177-3AD203B41FA5}">
                      <a16:colId xmlns:a16="http://schemas.microsoft.com/office/drawing/2014/main" val="1968749177"/>
                    </a:ext>
                  </a:extLst>
                </a:gridCol>
              </a:tblGrid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Customer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Service time (s)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Checkout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Start time (s)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Finish time (s)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Waiting time (s)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251001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977692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7568832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933725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9668828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2304893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613798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9459243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50539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70E99C8E-856D-C509-96AE-7F3A333142B3}"/>
              </a:ext>
            </a:extLst>
          </p:cNvPr>
          <p:cNvSpPr txBox="1"/>
          <p:nvPr/>
        </p:nvSpPr>
        <p:spPr>
          <a:xfrm>
            <a:off x="6168008" y="4824981"/>
            <a:ext cx="33475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Average wait time = 102.5s </a:t>
            </a:r>
          </a:p>
        </p:txBody>
      </p:sp>
    </p:spTree>
    <p:extLst>
      <p:ext uri="{BB962C8B-B14F-4D97-AF65-F5344CB8AC3E}">
        <p14:creationId xmlns:p14="http://schemas.microsoft.com/office/powerpoint/2010/main" val="16491509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3DBDC-5F93-6432-A2D0-4FFFF802E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6BD48-7E54-968D-F69C-E33658D4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Modelling the checkouts as networks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04E957-9DC0-540D-0B94-D86CF824CAC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411C4-ABCA-4045-2786-78316CB16B4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38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3D6D34E-68FC-256C-8314-C0EAA26C2A68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B71E7A36-DE87-AC73-A097-2D47FF915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3823" y="1562624"/>
            <a:ext cx="5876593" cy="16438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665095-4A37-45C1-BADE-DBE35116B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728" y="3790500"/>
            <a:ext cx="7116168" cy="13051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8F83F2-4DDB-C8A5-371D-093E69B17A7E}"/>
              </a:ext>
            </a:extLst>
          </p:cNvPr>
          <p:cNvSpPr txBox="1"/>
          <p:nvPr/>
        </p:nvSpPr>
        <p:spPr>
          <a:xfrm>
            <a:off x="789935" y="2116872"/>
            <a:ext cx="2584362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Individual queues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4E0DFF-7310-8C9C-F68A-37679E2FF812}"/>
              </a:ext>
            </a:extLst>
          </p:cNvPr>
          <p:cNvSpPr txBox="1"/>
          <p:nvPr/>
        </p:nvSpPr>
        <p:spPr>
          <a:xfrm>
            <a:off x="797595" y="4166268"/>
            <a:ext cx="2274982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/>
              <a:t>Shared queues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673129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CBE9C-7502-B479-2E7F-64CA66089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F9B85-F0D1-E2CF-4AD4-75B78FCFF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Shared queue with staggered arrivals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A40B9-234D-EC21-C3CB-0CC11565F4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39C5D7-DBD1-46D3-6DB4-3D686790E75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39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35B619E-4AFB-10FB-8648-DC60C1A8E291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6EBA0E5-44D0-AB63-8936-2ED5D0487C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339818"/>
              </p:ext>
            </p:extLst>
          </p:nvPr>
        </p:nvGraphicFramePr>
        <p:xfrm>
          <a:off x="801719" y="1628800"/>
          <a:ext cx="10270926" cy="3175362"/>
        </p:xfrm>
        <a:graphic>
          <a:graphicData uri="http://schemas.openxmlformats.org/drawingml/2006/table">
            <a:tbl>
              <a:tblPr firstRow="1" firstCol="1" bandRow="1"/>
              <a:tblGrid>
                <a:gridCol w="1292465">
                  <a:extLst>
                    <a:ext uri="{9D8B030D-6E8A-4147-A177-3AD203B41FA5}">
                      <a16:colId xmlns:a16="http://schemas.microsoft.com/office/drawing/2014/main" val="3269863517"/>
                    </a:ext>
                  </a:extLst>
                </a:gridCol>
                <a:gridCol w="1382103">
                  <a:extLst>
                    <a:ext uri="{9D8B030D-6E8A-4147-A177-3AD203B41FA5}">
                      <a16:colId xmlns:a16="http://schemas.microsoft.com/office/drawing/2014/main" val="2172940107"/>
                    </a:ext>
                  </a:extLst>
                </a:gridCol>
                <a:gridCol w="1623919">
                  <a:extLst>
                    <a:ext uri="{9D8B030D-6E8A-4147-A177-3AD203B41FA5}">
                      <a16:colId xmlns:a16="http://schemas.microsoft.com/office/drawing/2014/main" val="3780999302"/>
                    </a:ext>
                  </a:extLst>
                </a:gridCol>
                <a:gridCol w="1487377">
                  <a:extLst>
                    <a:ext uri="{9D8B030D-6E8A-4147-A177-3AD203B41FA5}">
                      <a16:colId xmlns:a16="http://schemas.microsoft.com/office/drawing/2014/main" val="2383875305"/>
                    </a:ext>
                  </a:extLst>
                </a:gridCol>
                <a:gridCol w="1433177">
                  <a:extLst>
                    <a:ext uri="{9D8B030D-6E8A-4147-A177-3AD203B41FA5}">
                      <a16:colId xmlns:a16="http://schemas.microsoft.com/office/drawing/2014/main" val="1088988129"/>
                    </a:ext>
                  </a:extLst>
                </a:gridCol>
                <a:gridCol w="1473827">
                  <a:extLst>
                    <a:ext uri="{9D8B030D-6E8A-4147-A177-3AD203B41FA5}">
                      <a16:colId xmlns:a16="http://schemas.microsoft.com/office/drawing/2014/main" val="733016787"/>
                    </a:ext>
                  </a:extLst>
                </a:gridCol>
                <a:gridCol w="1578058">
                  <a:extLst>
                    <a:ext uri="{9D8B030D-6E8A-4147-A177-3AD203B41FA5}">
                      <a16:colId xmlns:a16="http://schemas.microsoft.com/office/drawing/2014/main" val="1968749177"/>
                    </a:ext>
                  </a:extLst>
                </a:gridCol>
              </a:tblGrid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Customer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Arrival time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Service time 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Checkout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Start time 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Finish time 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Waiting time 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251001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977692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7568832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933725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9668828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2304893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613798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9459243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210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5053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1639C91-104A-28BD-A714-840D3AB9108E}"/>
              </a:ext>
            </a:extLst>
          </p:cNvPr>
          <p:cNvSpPr txBox="1"/>
          <p:nvPr/>
        </p:nvSpPr>
        <p:spPr>
          <a:xfrm>
            <a:off x="5745585" y="1972937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AF9F8-4E6D-09DC-1241-B9007A17840F}"/>
              </a:ext>
            </a:extLst>
          </p:cNvPr>
          <p:cNvSpPr txBox="1"/>
          <p:nvPr/>
        </p:nvSpPr>
        <p:spPr>
          <a:xfrm>
            <a:off x="7176120" y="1972937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4D503B-7D94-6EBB-9EED-137E3F9DAA81}"/>
              </a:ext>
            </a:extLst>
          </p:cNvPr>
          <p:cNvSpPr txBox="1"/>
          <p:nvPr/>
        </p:nvSpPr>
        <p:spPr>
          <a:xfrm>
            <a:off x="8577780" y="1975310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60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7811FF-3863-B446-1B9C-C8494D14F33F}"/>
              </a:ext>
            </a:extLst>
          </p:cNvPr>
          <p:cNvSpPr txBox="1"/>
          <p:nvPr/>
        </p:nvSpPr>
        <p:spPr>
          <a:xfrm>
            <a:off x="10156399" y="1972937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85B94F-C2E3-D665-5F4B-3FEDE830971E}"/>
              </a:ext>
            </a:extLst>
          </p:cNvPr>
          <p:cNvSpPr txBox="1"/>
          <p:nvPr/>
        </p:nvSpPr>
        <p:spPr>
          <a:xfrm>
            <a:off x="5750398" y="2333993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1725EF-87AB-7977-830D-A861FC41F029}"/>
              </a:ext>
            </a:extLst>
          </p:cNvPr>
          <p:cNvSpPr txBox="1"/>
          <p:nvPr/>
        </p:nvSpPr>
        <p:spPr>
          <a:xfrm>
            <a:off x="7118370" y="2343618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30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A9C59F-BDE7-76B6-0B45-02AF631F6FCC}"/>
              </a:ext>
            </a:extLst>
          </p:cNvPr>
          <p:cNvSpPr txBox="1"/>
          <p:nvPr/>
        </p:nvSpPr>
        <p:spPr>
          <a:xfrm>
            <a:off x="8514110" y="2342055"/>
            <a:ext cx="5108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110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09A7FC-A09E-5367-6FEA-ED084F7D79EF}"/>
              </a:ext>
            </a:extLst>
          </p:cNvPr>
          <p:cNvSpPr txBox="1"/>
          <p:nvPr/>
        </p:nvSpPr>
        <p:spPr>
          <a:xfrm>
            <a:off x="10157243" y="2342055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02919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27F2D-10C6-7446-EDBE-446613B16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A quick shopping trip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44123-B458-2F97-E1CB-618C20E8C39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F40FD8-70F3-DB29-7FBD-AB3933EFA05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4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7A6227-CC2E-F746-5177-541371B1B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52" y="1465744"/>
            <a:ext cx="7747120" cy="438720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5949055-468F-88C5-0E49-19755E7C33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283007"/>
              </p:ext>
            </p:extLst>
          </p:nvPr>
        </p:nvGraphicFramePr>
        <p:xfrm>
          <a:off x="8785168" y="1465744"/>
          <a:ext cx="2652575" cy="1854200"/>
        </p:xfrm>
        <a:graphic>
          <a:graphicData uri="http://schemas.openxmlformats.org/drawingml/2006/table">
            <a:tbl>
              <a:tblPr firstRow="1" bandRow="1"/>
              <a:tblGrid>
                <a:gridCol w="1230672">
                  <a:extLst>
                    <a:ext uri="{9D8B030D-6E8A-4147-A177-3AD203B41FA5}">
                      <a16:colId xmlns:a16="http://schemas.microsoft.com/office/drawing/2014/main" val="3843323315"/>
                    </a:ext>
                  </a:extLst>
                </a:gridCol>
                <a:gridCol w="1421903">
                  <a:extLst>
                    <a:ext uri="{9D8B030D-6E8A-4147-A177-3AD203B41FA5}">
                      <a16:colId xmlns:a16="http://schemas.microsoft.com/office/drawing/2014/main" val="30518133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400" b="1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Grocery item</a:t>
                      </a:r>
                      <a:endParaRPr lang="en-AU" sz="14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400" b="1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Location</a:t>
                      </a:r>
                      <a:endParaRPr lang="en-AU" sz="14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244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4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Ice cream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4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1545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4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Yoghurt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4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307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4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Bread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4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J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4936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40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Soap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400" dirty="0"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91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94352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C01EE-EAF2-547D-7945-C83DB842C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71887-614B-6D44-F7BF-C8D2977CA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Shared queue with staggered arrivals (answers)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FD4165-2000-3E9C-D7D6-21FEC3B4E3E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801205-F877-78BE-7CD7-FBA2EEA0D80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40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3EAFEA0-4C9B-17DA-1A4C-F646544715FF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8D28406-47C0-4E53-93D3-6CC237D8B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36438"/>
              </p:ext>
            </p:extLst>
          </p:nvPr>
        </p:nvGraphicFramePr>
        <p:xfrm>
          <a:off x="801719" y="1628800"/>
          <a:ext cx="10270926" cy="3175362"/>
        </p:xfrm>
        <a:graphic>
          <a:graphicData uri="http://schemas.openxmlformats.org/drawingml/2006/table">
            <a:tbl>
              <a:tblPr firstRow="1" firstCol="1" bandRow="1"/>
              <a:tblGrid>
                <a:gridCol w="1292465">
                  <a:extLst>
                    <a:ext uri="{9D8B030D-6E8A-4147-A177-3AD203B41FA5}">
                      <a16:colId xmlns:a16="http://schemas.microsoft.com/office/drawing/2014/main" val="3269863517"/>
                    </a:ext>
                  </a:extLst>
                </a:gridCol>
                <a:gridCol w="1382103">
                  <a:extLst>
                    <a:ext uri="{9D8B030D-6E8A-4147-A177-3AD203B41FA5}">
                      <a16:colId xmlns:a16="http://schemas.microsoft.com/office/drawing/2014/main" val="2172940107"/>
                    </a:ext>
                  </a:extLst>
                </a:gridCol>
                <a:gridCol w="1623919">
                  <a:extLst>
                    <a:ext uri="{9D8B030D-6E8A-4147-A177-3AD203B41FA5}">
                      <a16:colId xmlns:a16="http://schemas.microsoft.com/office/drawing/2014/main" val="3780999302"/>
                    </a:ext>
                  </a:extLst>
                </a:gridCol>
                <a:gridCol w="1487377">
                  <a:extLst>
                    <a:ext uri="{9D8B030D-6E8A-4147-A177-3AD203B41FA5}">
                      <a16:colId xmlns:a16="http://schemas.microsoft.com/office/drawing/2014/main" val="2383875305"/>
                    </a:ext>
                  </a:extLst>
                </a:gridCol>
                <a:gridCol w="1433177">
                  <a:extLst>
                    <a:ext uri="{9D8B030D-6E8A-4147-A177-3AD203B41FA5}">
                      <a16:colId xmlns:a16="http://schemas.microsoft.com/office/drawing/2014/main" val="1088988129"/>
                    </a:ext>
                  </a:extLst>
                </a:gridCol>
                <a:gridCol w="1473827">
                  <a:extLst>
                    <a:ext uri="{9D8B030D-6E8A-4147-A177-3AD203B41FA5}">
                      <a16:colId xmlns:a16="http://schemas.microsoft.com/office/drawing/2014/main" val="733016787"/>
                    </a:ext>
                  </a:extLst>
                </a:gridCol>
                <a:gridCol w="1578058">
                  <a:extLst>
                    <a:ext uri="{9D8B030D-6E8A-4147-A177-3AD203B41FA5}">
                      <a16:colId xmlns:a16="http://schemas.microsoft.com/office/drawing/2014/main" val="1968749177"/>
                    </a:ext>
                  </a:extLst>
                </a:gridCol>
              </a:tblGrid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Customer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Arrival time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Service time 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Checkout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Start time 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Finish time 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Waiting time 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40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251001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977692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110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7568832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933725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210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9668828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2304893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613798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210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360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9459243"/>
                  </a:ext>
                </a:extLst>
              </a:tr>
              <a:tr h="35281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210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AU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AU" sz="16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 panose="020B0604020202020204" pitchFamily="34" charset="0"/>
                          <a:cs typeface="Times New Roman"/>
                        </a:rPr>
                        <a:t>2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250 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350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AU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5053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EDF6BA5-C6F6-4386-375E-1B2DD9F30863}"/>
              </a:ext>
            </a:extLst>
          </p:cNvPr>
          <p:cNvSpPr txBox="1"/>
          <p:nvPr/>
        </p:nvSpPr>
        <p:spPr>
          <a:xfrm>
            <a:off x="3455156" y="5070439"/>
            <a:ext cx="4964051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Average waiting time = 15 seconds</a:t>
            </a:r>
          </a:p>
        </p:txBody>
      </p:sp>
    </p:spTree>
    <p:extLst>
      <p:ext uri="{BB962C8B-B14F-4D97-AF65-F5344CB8AC3E}">
        <p14:creationId xmlns:p14="http://schemas.microsoft.com/office/powerpoint/2010/main" val="35896319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BFBA7-0353-267A-BE41-5D2C9C2D4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0FF6-3395-93C7-5DE8-0EED81FD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Queueing simulation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5FC8D5-A666-AB85-F245-FEEBA9255C9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F78F14-C4C3-63ED-D77A-E0DEA3BD71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41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B47EDE6-DFCB-7602-0578-77AEDBA5368E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79AC5EE2-C95D-81B7-C867-213A8AC479FA}"/>
              </a:ext>
            </a:extLst>
          </p:cNvPr>
          <p:cNvSpPr txBox="1"/>
          <p:nvPr/>
        </p:nvSpPr>
        <p:spPr>
          <a:xfrm>
            <a:off x="765729" y="1787561"/>
            <a:ext cx="10396685" cy="2092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How does the average service time affect waiting times?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How does the arrival rate of customers affect waiting times?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At what point does the average service time make customer waiting times too large? How long do you think customers are prepared to wait?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CD8044-B9BA-8125-172B-B048076996AD}"/>
              </a:ext>
            </a:extLst>
          </p:cNvPr>
          <p:cNvSpPr txBox="1"/>
          <p:nvPr/>
        </p:nvSpPr>
        <p:spPr>
          <a:xfrm>
            <a:off x="1126672" y="4193787"/>
            <a:ext cx="9865096" cy="461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What would you recommend to the supermarket manager?</a:t>
            </a:r>
            <a:endParaRPr lang="en-A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0197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35C29-F980-74EF-E483-045138E56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C6D90-EEDF-61E9-6B59-270D4D34A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Computational thinking processes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ED0D0F-3F47-6A5B-97DC-2588DD90887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A02644-4EB9-2466-1BCF-7615B99FCF0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42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0F693C1-45C7-C5D2-7B5A-F0E470A91DE5}"/>
              </a:ext>
            </a:extLst>
          </p:cNvPr>
          <p:cNvGraphicFramePr>
            <a:graphicFrameLocks noGrp="1"/>
          </p:cNvGraphicFramePr>
          <p:nvPr/>
        </p:nvGraphicFramePr>
        <p:xfrm>
          <a:off x="1009650" y="2219325"/>
          <a:ext cx="514350" cy="274320"/>
        </p:xfrm>
        <a:graphic>
          <a:graphicData uri="http://schemas.openxmlformats.org/drawingml/2006/table">
            <a:tbl>
              <a:tblPr/>
              <a:tblGrid>
                <a:gridCol w="514350">
                  <a:extLst>
                    <a:ext uri="{9D8B030D-6E8A-4147-A177-3AD203B41FA5}">
                      <a16:colId xmlns:a16="http://schemas.microsoft.com/office/drawing/2014/main" val="198406968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algn="l" defTabSz="1218804" rtl="0" eaLnBrk="1" latinLnBrk="0" hangingPunct="1"/>
                      <a:endParaRPr lang="en-A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88758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F047064-731F-5A2A-3423-19D22E541D99}"/>
              </a:ext>
            </a:extLst>
          </p:cNvPr>
          <p:cNvSpPr txBox="1"/>
          <p:nvPr/>
        </p:nvSpPr>
        <p:spPr>
          <a:xfrm>
            <a:off x="789935" y="1640065"/>
            <a:ext cx="8690441" cy="372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Abstracting</a:t>
            </a:r>
            <a:r>
              <a:rPr lang="en-US" sz="2000" dirty="0"/>
              <a:t> real-world situations by representing them as mathematical models such as networks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Decomposing</a:t>
            </a:r>
            <a:r>
              <a:rPr lang="en-US" sz="2000" dirty="0"/>
              <a:t> complex problems into smaller, more manageable parts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err="1"/>
              <a:t>Recognising</a:t>
            </a:r>
            <a:r>
              <a:rPr lang="en-US" sz="2000" b="1" dirty="0"/>
              <a:t> patterns</a:t>
            </a:r>
            <a:r>
              <a:rPr lang="en-US" sz="2000" dirty="0"/>
              <a:t> and using them to develop systematic algorithms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Testing, debugging and refining</a:t>
            </a:r>
            <a:r>
              <a:rPr lang="en-US" sz="2000" dirty="0"/>
              <a:t> algorithms and models to improve their reliability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Using digital tools</a:t>
            </a:r>
            <a:r>
              <a:rPr lang="en-US" sz="2000" dirty="0"/>
              <a:t> to simulate models, test ideas and explore the effect of changing variables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1593187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490B7-15A7-2A92-C61E-7E4D1FB46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DF91A-5E4B-E0B1-3E11-3C9B176DE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2D representation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2F90CA-2706-FC72-92AD-F45882A914A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99C80B-7B14-576A-9EB2-51A127E45AD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5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AAE9D1-8AA0-BCA2-845F-FEA5D1190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483856"/>
            <a:ext cx="7532156" cy="455296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619CFD-FFB6-AD62-E043-F142AF21B879}"/>
              </a:ext>
            </a:extLst>
          </p:cNvPr>
          <p:cNvCxnSpPr>
            <a:cxnSpLocks/>
          </p:cNvCxnSpPr>
          <p:nvPr/>
        </p:nvCxnSpPr>
        <p:spPr>
          <a:xfrm flipH="1">
            <a:off x="7608168" y="5092119"/>
            <a:ext cx="950394" cy="0"/>
          </a:xfrm>
          <a:prstGeom prst="line">
            <a:avLst/>
          </a:prstGeom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B013596F-B5B3-8024-6B1C-AB0FB9ECAAAB}"/>
              </a:ext>
            </a:extLst>
          </p:cNvPr>
          <p:cNvSpPr/>
          <p:nvPr/>
        </p:nvSpPr>
        <p:spPr>
          <a:xfrm>
            <a:off x="7575690" y="5035703"/>
            <a:ext cx="118800" cy="118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FDB4A1-F0B8-DC39-D05A-C4D189CDE58E}"/>
              </a:ext>
            </a:extLst>
          </p:cNvPr>
          <p:cNvCxnSpPr>
            <a:cxnSpLocks/>
          </p:cNvCxnSpPr>
          <p:nvPr/>
        </p:nvCxnSpPr>
        <p:spPr>
          <a:xfrm flipV="1">
            <a:off x="8576022" y="2325981"/>
            <a:ext cx="0" cy="2724862"/>
          </a:xfrm>
          <a:prstGeom prst="line">
            <a:avLst/>
          </a:prstGeom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CC19DC04-263F-A54B-D358-608FA8AF9015}"/>
              </a:ext>
            </a:extLst>
          </p:cNvPr>
          <p:cNvSpPr/>
          <p:nvPr/>
        </p:nvSpPr>
        <p:spPr>
          <a:xfrm>
            <a:off x="8522972" y="2213531"/>
            <a:ext cx="118800" cy="118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06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F2E1-5362-8DBB-1907-66FFBF49A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90C28-7E1B-E796-C1D5-E38E666D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A possible network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808135-63AE-6D65-C7D9-4DB4CD52B07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4A4B35-7048-F43B-1107-8216FF754CE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6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EE3ADA-86F7-4B60-B296-7834AA8AD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1556792"/>
            <a:ext cx="7416824" cy="447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68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20E91-049D-3629-4298-18BBDFB3C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BEC2386-FAAF-E6DF-5142-FDBBE4D21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418567"/>
            <a:ext cx="7820498" cy="47281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AEDA49-23C1-8807-0CAF-9779F6EC0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Spill blocking L6 to L5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9BCC53-E0BD-EE26-8C0D-DFC21CA6782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9D499E-53A5-47A7-6561-071A8C24DF1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7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11" name="Graphic 10" descr="Mop and bucket outline">
            <a:extLst>
              <a:ext uri="{FF2B5EF4-FFF2-40B4-BE49-F238E27FC236}">
                <a16:creationId xmlns:a16="http://schemas.microsoft.com/office/drawing/2014/main" id="{68E3E0A0-B1C8-5825-E4B2-678F93FA38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76120" y="4863369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24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D77D3-FF19-D7C8-8CD4-CFC2686D7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078BA1C-6AC6-01C9-6698-C0C79780C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959" y="1967009"/>
            <a:ext cx="5031662" cy="30461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765BAE-853D-320A-372A-7688087F8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35" y="1967009"/>
            <a:ext cx="4946025" cy="29778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FA82B2-66D8-85A1-A391-835800A42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dirty="0"/>
              <a:t>Cutting more edges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DF475E-6E5F-A193-836F-9BC15F0F177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BA04FB-31B7-DE74-ACA2-5E890879DA6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8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9" name="Graphic 8" descr="Mop and bucket outline">
            <a:extLst>
              <a:ext uri="{FF2B5EF4-FFF2-40B4-BE49-F238E27FC236}">
                <a16:creationId xmlns:a16="http://schemas.microsoft.com/office/drawing/2014/main" id="{94D1ECC1-2935-B5B2-8DCB-4BB1C42E33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7166" y="4118285"/>
            <a:ext cx="323208" cy="323208"/>
          </a:xfrm>
          <a:prstGeom prst="rect">
            <a:avLst/>
          </a:prstGeom>
        </p:spPr>
      </p:pic>
      <p:pic>
        <p:nvPicPr>
          <p:cNvPr id="12" name="Graphic 11" descr="Mop and bucket outline">
            <a:extLst>
              <a:ext uri="{FF2B5EF4-FFF2-40B4-BE49-F238E27FC236}">
                <a16:creationId xmlns:a16="http://schemas.microsoft.com/office/drawing/2014/main" id="{FBD60B07-A845-68BB-D1A6-7E27CB2A2D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7166" y="2276924"/>
            <a:ext cx="323208" cy="323208"/>
          </a:xfrm>
          <a:prstGeom prst="rect">
            <a:avLst/>
          </a:prstGeom>
        </p:spPr>
      </p:pic>
      <p:pic>
        <p:nvPicPr>
          <p:cNvPr id="13" name="Graphic 12" descr="Mop and bucket outline">
            <a:extLst>
              <a:ext uri="{FF2B5EF4-FFF2-40B4-BE49-F238E27FC236}">
                <a16:creationId xmlns:a16="http://schemas.microsoft.com/office/drawing/2014/main" id="{736E5A7B-A5A9-EFBB-8E69-0B537A1079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72464" y="4182937"/>
            <a:ext cx="323208" cy="323208"/>
          </a:xfrm>
          <a:prstGeom prst="rect">
            <a:avLst/>
          </a:prstGeom>
        </p:spPr>
      </p:pic>
      <p:pic>
        <p:nvPicPr>
          <p:cNvPr id="14" name="Graphic 13" descr="Mop and bucket outline">
            <a:extLst>
              <a:ext uri="{FF2B5EF4-FFF2-40B4-BE49-F238E27FC236}">
                <a16:creationId xmlns:a16="http://schemas.microsoft.com/office/drawing/2014/main" id="{CC85D3E8-4D7A-F5AA-7922-39ECB7DF50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18912" y="2295396"/>
            <a:ext cx="323208" cy="32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96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BCC84-3DF8-0EF2-9D6B-D461E92D8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6B34B-F932-0844-9A84-8BCB02D81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/>
          <a:lstStyle/>
          <a:p>
            <a:r>
              <a:rPr lang="en-AU" sz="4400" dirty="0"/>
              <a:t>Task 2 • Network diagrams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B278F7-06EE-042A-DC81-0ED0173EB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9</a:t>
            </a:fld>
            <a:r>
              <a:rPr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63C55-D2BA-F645-C0EF-456747232D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07127900"/>
      </p:ext>
    </p:extLst>
  </p:cSld>
  <p:clrMapOvr>
    <a:masterClrMapping/>
  </p:clrMapOvr>
</p:sld>
</file>

<file path=ppt/theme/theme1.xml><?xml version="1.0" encoding="utf-8"?>
<a:theme xmlns:a="http://schemas.openxmlformats.org/drawingml/2006/main" name="reSolve">
  <a:themeElements>
    <a:clrScheme name="AASE Resolve Colours">
      <a:dk1>
        <a:srgbClr val="000000"/>
      </a:dk1>
      <a:lt1>
        <a:sysClr val="window" lastClr="FFFFFF"/>
      </a:lt1>
      <a:dk2>
        <a:srgbClr val="000000"/>
      </a:dk2>
      <a:lt2>
        <a:srgbClr val="FC940B"/>
      </a:lt2>
      <a:accent1>
        <a:srgbClr val="FC940B"/>
      </a:accent1>
      <a:accent2>
        <a:srgbClr val="F5B841"/>
      </a:accent2>
      <a:accent3>
        <a:srgbClr val="DBD7D2"/>
      </a:accent3>
      <a:accent4>
        <a:srgbClr val="FFEFD5"/>
      </a:accent4>
      <a:accent5>
        <a:srgbClr val="DD3E00"/>
      </a:accent5>
      <a:accent6>
        <a:srgbClr val="FFAE76"/>
      </a:accent6>
      <a:hlink>
        <a:srgbClr val="FC940B"/>
      </a:hlink>
      <a:folHlink>
        <a:srgbClr val="DBD7D2"/>
      </a:folHlink>
    </a:clrScheme>
    <a:fontScheme name="AAS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6E6E6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TX File" id="{39D0DECB-F193-442A-8D9F-EDCD06DDCE56}" vid="{88F897A4-2AA9-477F-8379-ED86608420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AASE" insertBeforeMso="TabHome" keytip="Q">
        <group idMso="GroupSlides"/>
        <group id="Group1" label="Change Bullet Styles">
          <button idMso="IndentDecrease" visible="true" label="Decrease List Level" size="large"/>
          <button idMso="IndentIncrease" visible="true" label="Increase List Level" size="large"/>
        </group>
        <group id="Group2" label=" ">
          <checkBox idMso="GuidesShowHide" label="Guides"/>
          <splitButton id="groupsplitbutton" size="normal">
            <button idMso="ObjectsGroup"/>
            <menu id="groupsplitmenu" itemSize="large">
              <button idMso="ObjectsUngroup" description="Un-group selected objects" screentip="Un-group selected objects"/>
              <button idMso="ObjectsRegroup" description="Combine and re-Group selected objects" screentip="Combine and re-Group selected objects"/>
            </menu>
          </splitButton>
          <splitButton id="Cropping" size="normal">
            <toggleButton idMso="PictureCrop" label="Crop Tools"/>
            <menu id="CropMenu" itemSize="large">
              <button idMso="PictureFitCrop" description="Resize picture to fit the placeholder proportionally"/>
              <menuSeparator id="croppingmenu2"/>
              <menu idMso="PictureCropAspectRatioMenu" description="Crop image to selected aspect ratio"/>
              <gallery idMso="PictureShapeGallery" description="Crop image to selected shape"/>
            </menu>
          </splitButton>
          <separator id="sep1"/>
          <button idMso="ZoomFitToWindow" size="large" label="Fit to Window"/>
          <separator id="sep2"/>
          <splitButton id="sendbacksplitbutton" size="large">
            <button idMso="ObjectSendToBack" label="Send to Back"/>
            <menu id="sendbacksplitmenu" itemSize="large">
              <button idMso="ObjectBringToFront" label="Bring to Front"/>
            </menu>
          </splitButton>
          <separator id="sep3"/>
          <toggleButton idMso="SelectionPane" label="Selection Pane" size="large"/>
        </group>
        <group id="group3" label=" ">
          <button idMso="HeaderFooterInsert" size="large"/>
          <button idMso="PasteTextOnly" size="large" imageMso="Paste" label="Paste Unformatted"/>
        </group>
      </tab>
    </tabs>
  </ribbon>
</customUI>
</file>

<file path=docProps/app.xml><?xml version="1.0" encoding="utf-8"?>
<Properties xmlns="http://schemas.openxmlformats.org/officeDocument/2006/extended-properties" xmlns:vt="http://schemas.openxmlformats.org/officeDocument/2006/docPropsVTypes">
  <Template>POTX File</Template>
  <TotalTime>0</TotalTime>
  <Words>2214</Words>
  <Application>Microsoft Office PowerPoint</Application>
  <PresentationFormat>Widescreen</PresentationFormat>
  <Paragraphs>682</Paragraphs>
  <Slides>42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Aptos</vt:lpstr>
      <vt:lpstr>Aptos Narrow</vt:lpstr>
      <vt:lpstr>Arial</vt:lpstr>
      <vt:lpstr>Calibri</vt:lpstr>
      <vt:lpstr>Symbol</vt:lpstr>
      <vt:lpstr>Wingdings</vt:lpstr>
      <vt:lpstr>reSolve</vt:lpstr>
      <vt:lpstr>Space: Supermarket networks</vt:lpstr>
      <vt:lpstr>Task 1 • Supermarket navigation</vt:lpstr>
      <vt:lpstr>The supermarket </vt:lpstr>
      <vt:lpstr>A quick shopping trip</vt:lpstr>
      <vt:lpstr>2D representation</vt:lpstr>
      <vt:lpstr>A possible network</vt:lpstr>
      <vt:lpstr>Spill blocking L6 to L5</vt:lpstr>
      <vt:lpstr>Cutting more edges</vt:lpstr>
      <vt:lpstr>Task 2 • Network diagrams</vt:lpstr>
      <vt:lpstr>Supermarket paths</vt:lpstr>
      <vt:lpstr>Algorithm</vt:lpstr>
      <vt:lpstr>Using the algorithm</vt:lpstr>
      <vt:lpstr>Breaking into sub-networks</vt:lpstr>
      <vt:lpstr>Total paths from Entry to Exit (Groups 1 &amp; 2)</vt:lpstr>
      <vt:lpstr>Total paths from Entry to Exit (Groups 3 &amp; 4)</vt:lpstr>
      <vt:lpstr>Total paths from Entry to Exit</vt:lpstr>
      <vt:lpstr>Task 3 • Shortest paths</vt:lpstr>
      <vt:lpstr>Entry to Exit</vt:lpstr>
      <vt:lpstr>Edge distances</vt:lpstr>
      <vt:lpstr>Carpark network 1</vt:lpstr>
      <vt:lpstr>Carpark network 1 – greedy algorithm</vt:lpstr>
      <vt:lpstr>Carpark network 1 – all paths</vt:lpstr>
      <vt:lpstr>Carpark network 2</vt:lpstr>
      <vt:lpstr>Greedy algorithm failure</vt:lpstr>
      <vt:lpstr>Task 4 • Shortest path algorithms</vt:lpstr>
      <vt:lpstr>Greedy algorithm failure</vt:lpstr>
      <vt:lpstr>Journey home – road network 1</vt:lpstr>
      <vt:lpstr>Journey home – Road network 1 solution</vt:lpstr>
      <vt:lpstr>Journey home – Road network 2</vt:lpstr>
      <vt:lpstr>Journey home – Road network 2 solution</vt:lpstr>
      <vt:lpstr>Dijkstra’s Algorithm</vt:lpstr>
      <vt:lpstr>Task 5 • Supermarket checkouts</vt:lpstr>
      <vt:lpstr>Single shared queues or individual queues</vt:lpstr>
      <vt:lpstr>Individual queues</vt:lpstr>
      <vt:lpstr>Individual queues solutions</vt:lpstr>
      <vt:lpstr>Single shared queue</vt:lpstr>
      <vt:lpstr>Shared queue solutions</vt:lpstr>
      <vt:lpstr>Modelling the checkouts as networks</vt:lpstr>
      <vt:lpstr>Shared queue with staggered arrivals</vt:lpstr>
      <vt:lpstr>Shared queue with staggered arrivals (answers)</vt:lpstr>
      <vt:lpstr>Queueing simulation</vt:lpstr>
      <vt:lpstr>Computational thinking processes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2026-08-24T01:13:32Z</dcterms:created>
  <dcterms:modified xsi:type="dcterms:W3CDTF">2026-08-24T01:16:55Z</dcterms:modified>
  <cp:category/>
</cp:coreProperties>
</file>