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41130059ae474ffa" Type="http://schemas.microsoft.com/office/2006/relationships/ui/extensibility" Target="customUI/customUI.xml"/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3" r:id="rId6"/>
  </p:sldMasterIdLst>
  <p:notesMasterIdLst>
    <p:notesMasterId r:id="rId27"/>
  </p:notesMasterIdLst>
  <p:handoutMasterIdLst>
    <p:handoutMasterId r:id="rId28"/>
  </p:handoutMasterIdLst>
  <p:sldIdLst>
    <p:sldId id="287" r:id="rId7"/>
    <p:sldId id="341" r:id="rId8"/>
    <p:sldId id="299" r:id="rId9"/>
    <p:sldId id="348" r:id="rId10"/>
    <p:sldId id="342" r:id="rId11"/>
    <p:sldId id="343" r:id="rId12"/>
    <p:sldId id="349" r:id="rId13"/>
    <p:sldId id="345" r:id="rId14"/>
    <p:sldId id="344" r:id="rId15"/>
    <p:sldId id="350" r:id="rId16"/>
    <p:sldId id="351" r:id="rId17"/>
    <p:sldId id="346" r:id="rId18"/>
    <p:sldId id="352" r:id="rId19"/>
    <p:sldId id="360" r:id="rId20"/>
    <p:sldId id="361" r:id="rId21"/>
    <p:sldId id="354" r:id="rId22"/>
    <p:sldId id="355" r:id="rId23"/>
    <p:sldId id="356" r:id="rId24"/>
    <p:sldId id="357" r:id="rId25"/>
    <p:sldId id="359" r:id="rId26"/>
  </p:sldIdLst>
  <p:sldSz cx="12192000" cy="6858000"/>
  <p:notesSz cx="6858000" cy="9144000"/>
  <p:defaultTextStyle>
    <a:defPPr>
      <a:defRPr lang="en-US"/>
    </a:defPPr>
    <a:lvl1pPr marL="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ight Click for Option" id="{4FDA67CD-A15C-4C29-8948-D1BF91269A83}">
          <p14:sldIdLst>
            <p14:sldId id="287"/>
            <p14:sldId id="341"/>
            <p14:sldId id="299"/>
            <p14:sldId id="348"/>
            <p14:sldId id="342"/>
            <p14:sldId id="343"/>
            <p14:sldId id="349"/>
            <p14:sldId id="345"/>
            <p14:sldId id="344"/>
            <p14:sldId id="350"/>
            <p14:sldId id="351"/>
            <p14:sldId id="346"/>
            <p14:sldId id="352"/>
            <p14:sldId id="360"/>
            <p14:sldId id="361"/>
            <p14:sldId id="354"/>
            <p14:sldId id="355"/>
            <p14:sldId id="356"/>
            <p14:sldId id="357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01" userDrawn="1">
          <p15:clr>
            <a:srgbClr val="A4A3A4"/>
          </p15:clr>
        </p15:guide>
        <p15:guide id="2" orient="horz" pos="4048" userDrawn="1">
          <p15:clr>
            <a:srgbClr val="A4A3A4"/>
          </p15:clr>
        </p15:guide>
        <p15:guide id="3" orient="horz" pos="1009" userDrawn="1">
          <p15:clr>
            <a:srgbClr val="A4A3A4"/>
          </p15:clr>
        </p15:guide>
        <p15:guide id="4" orient="horz" pos="3748" userDrawn="1">
          <p15:clr>
            <a:srgbClr val="A4A3A4"/>
          </p15:clr>
        </p15:guide>
        <p15:guide id="5" pos="7493" userDrawn="1">
          <p15:clr>
            <a:srgbClr val="A4A3A4"/>
          </p15:clr>
        </p15:guide>
        <p15:guide id="6" pos="6448" userDrawn="1">
          <p15:clr>
            <a:srgbClr val="A4A3A4"/>
          </p15:clr>
        </p15:guide>
        <p15:guide id="7" pos="1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3A7"/>
    <a:srgbClr val="EEEEED"/>
    <a:srgbClr val="FFE9CC"/>
    <a:srgbClr val="DEF1CC"/>
    <a:srgbClr val="E2E2E2"/>
    <a:srgbClr val="4F4C37"/>
    <a:srgbClr val="1E497D"/>
    <a:srgbClr val="8F999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86E7CC-E9CA-4A81-9595-9A8B10420DC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7" autoAdjust="0"/>
    <p:restoredTop sz="94637" autoAdjust="0"/>
  </p:normalViewPr>
  <p:slideViewPr>
    <p:cSldViewPr snapToObjects="1">
      <p:cViewPr varScale="1">
        <p:scale>
          <a:sx n="71" d="100"/>
          <a:sy n="71" d="100"/>
        </p:scale>
        <p:origin x="380" y="44"/>
      </p:cViewPr>
      <p:guideLst>
        <p:guide orient="horz" pos="601"/>
        <p:guide orient="horz" pos="4048"/>
        <p:guide orient="horz" pos="1009"/>
        <p:guide orient="horz" pos="3748"/>
        <p:guide pos="7493"/>
        <p:guide pos="6448"/>
        <p:guide pos="1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2" d="100"/>
        <a:sy n="172" d="100"/>
      </p:scale>
      <p:origin x="0" y="-9864"/>
    </p:cViewPr>
  </p:sorterViewPr>
  <p:notesViewPr>
    <p:cSldViewPr snapToObjects="1" showGuides="1">
      <p:cViewPr varScale="1">
        <p:scale>
          <a:sx n="62" d="100"/>
          <a:sy n="62" d="100"/>
        </p:scale>
        <p:origin x="3226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t" anchorCtr="0"/>
          <a:lstStyle/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 smtClean="0">
                <a:cs typeface="Arial" pitchFamily="34" charset="0"/>
              </a:rPr>
              <a:t>13/12/2024</a:t>
            </a:fld>
            <a:endParaRPr lang="en-AU" sz="1000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b"/>
          <a:lstStyle>
            <a:lvl1pPr algn="l">
              <a:defRPr sz="1200"/>
            </a:lvl1pPr>
          </a:lstStyle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69261" y="8685213"/>
            <a:ext cx="1087153" cy="457200"/>
          </a:xfrm>
          <a:prstGeom prst="rect">
            <a:avLst/>
          </a:prstGeom>
        </p:spPr>
        <p:txBody>
          <a:bodyPr vert="horz" lIns="0" tIns="36000" rIns="91440" bIns="36000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 smtClean="0">
                <a:cs typeface="Arial" pitchFamily="34" charset="0"/>
              </a:rPr>
              <a:t>‹#›</a:t>
            </a:fld>
            <a:endParaRPr lang="en-AU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6200" y="76200"/>
            <a:ext cx="5017985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98770" y="64770"/>
            <a:ext cx="1417320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+mn-lt"/>
              </a:defRPr>
            </a:lvl1pPr>
          </a:lstStyle>
          <a:p>
            <a:fld id="{9BB1C32A-CF46-409D-8B8D-587A7E3A4DCC}" type="datetimeFigureOut">
              <a:rPr lang="en-AU" smtClean="0"/>
              <a:pPr/>
              <a:t>13/12/2024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46063" y="542925"/>
            <a:ext cx="7342188" cy="4130675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264" y="4977044"/>
            <a:ext cx="5505891" cy="34811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 dirty="0"/>
              <a:t>Click to edit Master text styles</a:t>
            </a:r>
          </a:p>
          <a:p>
            <a:pPr marL="0" lvl="1"/>
            <a:r>
              <a:rPr lang="en-AU" noProof="0" dirty="0"/>
              <a:t>Second level</a:t>
            </a:r>
          </a:p>
          <a:p>
            <a:pPr marL="144000" lvl="2" indent="-144000">
              <a:buFont typeface="Arial" pitchFamily="34" charset="0"/>
              <a:buChar char="•"/>
            </a:pPr>
            <a:r>
              <a:rPr lang="en-AU" noProof="0" dirty="0"/>
              <a:t>Third level</a:t>
            </a:r>
          </a:p>
          <a:p>
            <a:pPr marL="288000" lvl="3" indent="-144000">
              <a:buFont typeface="Arial" pitchFamily="34" charset="0"/>
              <a:buChar char="•"/>
            </a:pPr>
            <a:r>
              <a:rPr lang="en-AU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6200" y="8685213"/>
            <a:ext cx="48006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55969" y="8685213"/>
            <a:ext cx="989013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895" rtl="0" eaLnBrk="1" latinLnBrk="0" hangingPunct="1">
      <a:defRPr lang="en-US" sz="1600" b="1" kern="1200" dirty="0" smtClean="0">
        <a:solidFill>
          <a:schemeClr val="tx1"/>
        </a:solidFill>
        <a:latin typeface="+mn-lt"/>
        <a:ea typeface="+mn-ea"/>
        <a:cs typeface="Arial" pitchFamily="34" charset="0"/>
      </a:defRPr>
    </a:lvl1pPr>
    <a:lvl2pPr marL="609448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218895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828343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437790" algn="l" defTabSz="1218895" rtl="0" eaLnBrk="1" latinLnBrk="0" hangingPunct="1">
      <a:defRPr lang="en-AU" sz="16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3047238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36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0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2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48176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10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768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23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0141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3357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9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  <a:endParaRPr sz="12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74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589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8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6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136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296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667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61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23887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40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66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460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13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  <a:endParaRPr sz="12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50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20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9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98" r:id="rId2"/>
    <p:sldLayoutId id="2147483693" r:id="rId3"/>
    <p:sldLayoutId id="2147483696" r:id="rId4"/>
    <p:sldLayoutId id="2147483697" r:id="rId5"/>
    <p:sldLayoutId id="2147483699" r:id="rId6"/>
    <p:sldLayoutId id="2147483650" r:id="rId7"/>
    <p:sldLayoutId id="2147483662" r:id="rId8"/>
    <p:sldLayoutId id="2147483663" r:id="rId9"/>
    <p:sldLayoutId id="2147483665" r:id="rId10"/>
    <p:sldLayoutId id="2147483700" r:id="rId11"/>
    <p:sldLayoutId id="2147483694" r:id="rId12"/>
    <p:sldLayoutId id="2147483687" r:id="rId13"/>
    <p:sldLayoutId id="2147483655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2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1.xml"/><Relationship Id="rId1" Type="http://schemas.openxmlformats.org/officeDocument/2006/relationships/video" Target="https://www.youtube.com/embed/vl0FRydxNHU?feature=oembed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1.xml"/><Relationship Id="rId1" Type="http://schemas.openxmlformats.org/officeDocument/2006/relationships/video" Target="https://www.youtube.com/embed/vl0FRydxNHU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1.xml"/><Relationship Id="rId1" Type="http://schemas.openxmlformats.org/officeDocument/2006/relationships/video" Target="https://www.youtube.com/embed/euyj5zim1uQ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A5346-6D1C-C289-4A0F-5EF93BD0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Statistics: Time to play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79B7F-AC8A-CE86-5D2F-FB419F6937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r>
              <a:rPr lang="en-AU" dirty="0"/>
              <a:t>Y5</a:t>
            </a:r>
            <a:r>
              <a:rPr lang="en-AU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9E4DB-88B8-7A5A-6FC5-CA6EDD27E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53EF5-5C5D-42EE-4E30-6B570F4E2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787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ABB80-EB9B-B7DE-44B7-D95785F08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5C63-66FF-2227-D9A8-951CC3E5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710580" cy="1001540"/>
          </a:xfrm>
        </p:spPr>
        <p:txBody>
          <a:bodyPr/>
          <a:lstStyle/>
          <a:p>
            <a:r>
              <a:rPr lang="en-AU" dirty="0"/>
              <a:t>Lesson 3 • Analysing weather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36E122-E9A0-98EF-5A81-4A87E348A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10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757AA-7B57-A408-E728-372AA38F7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629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8C900-7756-CED1-13DB-C2548E18B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FF287D76-D552-F354-4102-EEEC6FD29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15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A45CB-B58B-B241-6537-FC83AD1A6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FAE0-34E0-2748-3BDC-05CD4DCC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 4 • Yearly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1BD0A-CC29-23E0-6357-A446A5886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12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EACEF-8868-DEBD-22B3-8E331C192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115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EEB15-BA3B-8431-6544-B6AE63F47C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09B0F1B4-F42D-ADCD-304F-F4C31BB31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8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5DE49-D040-7353-8DE0-DAF52DC690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056E-74CB-59C6-2E04-5C0FEEB7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collection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D811-4F0B-6103-11AC-5C23DB00E1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800" b="0" i="1" dirty="0"/>
              <a:t>What is the best time of day to play outside for each month of the year?</a:t>
            </a:r>
          </a:p>
          <a:p>
            <a:pPr marL="457200" indent="-457200">
              <a:spcAft>
                <a:spcPts val="12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b="0" dirty="0"/>
              <a:t>What information do we need to collect to answer the question?</a:t>
            </a:r>
          </a:p>
          <a:p>
            <a:pPr marL="457200" indent="-457200">
              <a:spcAft>
                <a:spcPts val="12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b="0" dirty="0"/>
              <a:t>How will we collect our data? </a:t>
            </a:r>
          </a:p>
          <a:p>
            <a:pPr marL="457200" indent="-457200">
              <a:spcAft>
                <a:spcPts val="12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b="0" dirty="0"/>
              <a:t>How will we record our data?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endParaRPr lang="en-AU" sz="28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2006C-40EB-5B7E-772D-5E11FBFE79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BA286-29AB-5E09-FF3C-5E447C0FCCE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14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17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8869E-7CF1-7C00-831D-638CFB048E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D7FB8-96A1-A0BD-3869-B11E0DDB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Accessing weather data</a:t>
            </a:r>
          </a:p>
        </p:txBody>
      </p:sp>
      <p:pic>
        <p:nvPicPr>
          <p:cNvPr id="6" name="Online Media 5" title="Historical Weather Data">
            <a:hlinkClick r:id="" action="ppaction://media"/>
            <a:extLst>
              <a:ext uri="{FF2B5EF4-FFF2-40B4-BE49-F238E27FC236}">
                <a16:creationId xmlns:a16="http://schemas.microsoft.com/office/drawing/2014/main" id="{CB05AB2E-7CA0-B180-CEAF-3D1725A3D235}"/>
              </a:ext>
            </a:extLst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89225" y="1692275"/>
            <a:ext cx="6816725" cy="38512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D00DB-ED4C-A7ED-9214-F101CFFB45D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5F93F-D119-DB30-8913-9C9837D837F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15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0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BC8B7-8F45-D390-D0B6-3B1BBF4D5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C7A-52B6-C2AD-3E95-33BBCEEB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422548" cy="1001540"/>
          </a:xfrm>
        </p:spPr>
        <p:txBody>
          <a:bodyPr/>
          <a:lstStyle/>
          <a:p>
            <a:r>
              <a:rPr lang="en-AU" dirty="0"/>
              <a:t>Lesson 5 • The shape of our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CB6A5B-C9BB-29A7-C9DA-97FE775E3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16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B02A4-6B30-1B72-A031-6A3E6F881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219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6AE66-30CC-AA60-297E-2F588708E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8DE6E4CA-D767-D3A1-CEC4-F403F1C7C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98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1676BA-CC0F-B846-4D35-DF221BB8A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890F-0F06-BFC2-1618-5F535C427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8E2F4-97F9-46A1-8AFD-A3B6CE6EBF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7575" y="1691999"/>
            <a:ext cx="10616398" cy="3852000"/>
          </a:xfrm>
        </p:spPr>
        <p:txBody>
          <a:bodyPr/>
          <a:lstStyle/>
          <a:p>
            <a:pPr>
              <a:spcAft>
                <a:spcPts val="1800"/>
              </a:spcAft>
              <a:buClr>
                <a:schemeClr val="bg2"/>
              </a:buClr>
            </a:pPr>
            <a:r>
              <a:rPr lang="en-US" sz="2500" b="0" i="1" dirty="0"/>
              <a:t>What is the best time of day to play outside for each month of the year?</a:t>
            </a:r>
          </a:p>
          <a:p>
            <a:pPr marL="457200" indent="-457200">
              <a:spcAft>
                <a:spcPts val="1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500" b="0" dirty="0"/>
              <a:t>Describe the shape of your data. How does the shape of your data help inform your predictions?</a:t>
            </a:r>
          </a:p>
          <a:p>
            <a:pPr marL="457200" indent="-457200">
              <a:spcAft>
                <a:spcPts val="1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500" b="0" dirty="0"/>
              <a:t>Look at the range of the data, that is the warmest and coolest temperatures. How does the range of the data help inform your predictions?</a:t>
            </a:r>
          </a:p>
          <a:p>
            <a:pPr marL="457200" indent="-457200">
              <a:spcAft>
                <a:spcPts val="1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500" b="0" dirty="0"/>
              <a:t>Is there data that seems surprising or different from the rest of the data? How might these observation impact your prediction/s?</a:t>
            </a:r>
          </a:p>
          <a:p>
            <a:pPr>
              <a:spcAft>
                <a:spcPts val="1800"/>
              </a:spcAft>
              <a:buClr>
                <a:schemeClr val="bg2"/>
              </a:buClr>
            </a:pPr>
            <a:endParaRPr lang="en-AU" sz="25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DD488-1A93-9BF4-3699-88331848715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F3388-5DCB-6DA1-A126-00872642F8D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18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31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07B70-8724-8EF2-4D5F-E1C82611C6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anberra airport (070351) 2024  graph">
            <a:extLst>
              <a:ext uri="{FF2B5EF4-FFF2-40B4-BE49-F238E27FC236}">
                <a16:creationId xmlns:a16="http://schemas.microsoft.com/office/drawing/2014/main" id="{0B2C073F-D36B-A50F-A4F9-C7866BDB77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75"/>
          <a:stretch/>
        </p:blipFill>
        <p:spPr bwMode="auto">
          <a:xfrm>
            <a:off x="407368" y="620688"/>
            <a:ext cx="11465976" cy="532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24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14BB332F-0EBD-4D01-9251-BF05C83EB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2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A06C55-1544-F1E6-08D1-108E50224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57ED5B53-9749-D226-8A1F-14475333B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1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A326E2-1DC2-ED9A-18F7-5BA89F932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01FE2-117F-E62E-A679-39CF2AE8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 1 • Playing outside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65FF3F-F1A4-A536-C564-ED4EA24F5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3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9449-7A5D-49BD-AA20-0EB81DB47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26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C8EFB3-119E-F6DA-4ED2-7C0B66981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F77FA41E-1868-B53C-19AE-987EEBDB6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3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8FDBF-1CCD-81DD-6969-31C851F7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collection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2EDB7-A75C-EF13-C236-E239372C4C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800" b="0" i="1" dirty="0"/>
              <a:t>What was the best time of day to play outside yesterday during school hours?</a:t>
            </a:r>
            <a:r>
              <a:rPr lang="en-US" sz="2800" b="0" dirty="0"/>
              <a:t> </a:t>
            </a:r>
          </a:p>
          <a:p>
            <a:pPr marL="457200" indent="-457200">
              <a:spcAft>
                <a:spcPts val="12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b="0" dirty="0"/>
              <a:t>What information do we need to collect to answer the question?</a:t>
            </a:r>
          </a:p>
          <a:p>
            <a:pPr marL="457200" indent="-457200">
              <a:spcAft>
                <a:spcPts val="12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b="0" dirty="0"/>
              <a:t>How will we collect our data? </a:t>
            </a:r>
          </a:p>
          <a:p>
            <a:pPr marL="457200" indent="-457200">
              <a:spcAft>
                <a:spcPts val="12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b="0" dirty="0"/>
              <a:t>How will we record our data?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endParaRPr lang="en-AU" sz="28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1EDBD-C0CE-846C-4242-69989265C9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C2F55-886F-C4AD-98B3-69435BA9B1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5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2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90BB3-79F3-629B-F56F-5598277869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3742-46B1-C5A0-A8B3-F9207843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 2 • Weather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AA432B-668D-BBE1-7F93-5CB7A03ED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6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27833-15E8-6F52-BC44-855ABC3C6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705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A9D4E1-4902-0A2F-74BD-876BA0301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8B3B94D1-59A0-07B0-1D98-2A5127490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46B0D-68C4-6CDB-1987-520238D2E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FD67-0ECC-53A2-FDD0-95DA631C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Accessing weather data</a:t>
            </a:r>
          </a:p>
        </p:txBody>
      </p:sp>
      <p:pic>
        <p:nvPicPr>
          <p:cNvPr id="6" name="Online Media 5" title="Historical Weather Data">
            <a:hlinkClick r:id="" action="ppaction://media"/>
            <a:extLst>
              <a:ext uri="{FF2B5EF4-FFF2-40B4-BE49-F238E27FC236}">
                <a16:creationId xmlns:a16="http://schemas.microsoft.com/office/drawing/2014/main" id="{09E17C63-8ACE-6014-7A13-2CEDA172FADB}"/>
              </a:ext>
            </a:extLst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89225" y="1692275"/>
            <a:ext cx="6816725" cy="38512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39C63-D4A7-A6E9-DDEB-C307EE0C097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22346-CF03-AD62-264E-4992925CB0D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8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23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764EE0-FDD6-66D7-6DA0-939DAC774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85B68-94C6-9F61-60B3-46F622BCC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Importing data into Excel</a:t>
            </a:r>
          </a:p>
        </p:txBody>
      </p:sp>
      <p:pic>
        <p:nvPicPr>
          <p:cNvPr id="6" name="Online Media 5" title="Uploading Data from Websites into Excel">
            <a:hlinkClick r:id="" action="ppaction://media"/>
            <a:extLst>
              <a:ext uri="{FF2B5EF4-FFF2-40B4-BE49-F238E27FC236}">
                <a16:creationId xmlns:a16="http://schemas.microsoft.com/office/drawing/2014/main" id="{27E965DE-6451-1A5F-D255-BAE36408E94C}"/>
              </a:ext>
            </a:extLst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89225" y="1692275"/>
            <a:ext cx="6816725" cy="38512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173E5-810D-A28F-EFE6-0877F9929F4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C461F-FC50-A123-D9C5-5D128D4DB1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9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2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83C6896F-28D8-4D7C-967E-DDDA3AE0D7E6}" vid="{EF47F3FA-6CB1-43A2-9506-4AB622D9E422}"/>
    </a:ext>
  </a:extLst>
</a:theme>
</file>

<file path=ppt/theme/theme2.xml><?xml version="1.0" encoding="utf-8"?>
<a:theme xmlns:a="http://schemas.openxmlformats.org/drawingml/2006/main" name="1_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ster_reSolve.potx" id="{4FE9F5A0-AF46-4ACA-AA17-9B17B1656F5F}" vid="{60293CA5-E9DB-4495-B25A-71448718E31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 startFromScratch="false">
    <tabs>
      <tab id="CustomTab" label="AASE" insertBeforeMso="TabHome" keytip="Q">
        <group idMso="GroupSlides"/>
        <group id="Group1" label="Change Bullet Styles">
          <button idMso="IndentDecrease" visible="true" label="Decrease List Level" size="large"/>
          <button idMso="IndentIncrease" visible="true" label="Increase List Level" size="large"/>
        </group>
        <group id="Group2" label=" ">
          <checkBox idMso="GuidesShowHide" label="Guides"/>
          <splitButton id="groupsplitbutton" size="normal">
            <button idMso="ObjectsGroup"/>
            <menu id="groupsplitmenu" itemSize="large">
              <button idMso="ObjectsUngroup" description="Un-group selected objects" screentip="Un-group selected objects"/>
              <button idMso="ObjectsRegroup" description="Combine and re-Group selected objects" screentip="Combine and re-Group selected objects"/>
            </menu>
          </splitButton>
          <splitButton id="Cropping" size="normal">
            <toggleButton idMso="PictureCrop" label="Crop Tools"/>
            <menu id="CropMenu" itemSize="large">
              <button idMso="PictureFitCrop" description="Resize picture to fit the placeholder proportionally"/>
              <menuSeparator id="croppingmenu2"/>
              <menu idMso="PictureCropAspectRatioMenu" description="Crop image to selected aspect ratio"/>
              <gallery idMso="PictureShapeGallery" description="Crop image to selected shape"/>
            </menu>
          </splitButton>
          <separator id="sep1"/>
          <button idMso="ZoomFitToWindow" size="large" label="Fit to Window"/>
          <separator id="sep2"/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  <separator id="sep3"/>
          <toggleButton idMso="SelectionPane" label="Selection Pane" size="large"/>
        </group>
        <group id="group3" label=" ">
          <button idMso="HeaderFooterInsert" size="large"/>
          <button idMso="PasteTextOnly" size="large" imageMso="Paste" label="Paste Unformatted"/>
        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49bb05d-9f36-4797-baf9-70f03887c0e2">AASID-2102554853-2437424</_dlc_DocId>
    <TaxCatchAll xmlns="249bb05d-9f36-4797-baf9-70f03887c0e2" xsi:nil="true"/>
    <lcf76f155ced4ddcb4097134ff3c332f xmlns="72742c65-25f8-4182-b9d2-6eb58ec07966">
      <Terms xmlns="http://schemas.microsoft.com/office/infopath/2007/PartnerControls"/>
    </lcf76f155ced4ddcb4097134ff3c332f>
    <TaxKeywordTaxHTField xmlns="249bb05d-9f36-4797-baf9-70f03887c0e2">
      <Terms xmlns="http://schemas.microsoft.com/office/infopath/2007/PartnerControls"/>
    </TaxKeywordTaxHTField>
    <_dlc_DocIdUrl xmlns="249bb05d-9f36-4797-baf9-70f03887c0e2">
      <Url>https://ausacademyofscience.sharepoint.com/_layouts/15/DocIdRedir.aspx?ID=AASID-2102554853-2437424</Url>
      <Description>AASID-2102554853-2437424</Description>
    </_dlc_DocIdUrl>
    <Thumb xmlns="72742c65-25f8-4182-b9d2-6eb58ec07966" xsi:nil="true"/>
    <ResourceType xmlns="72742c65-25f8-4182-b9d2-6eb58ec07966" xsi:nil="true"/>
    <reSolveApproach xmlns="72742c65-25f8-4182-b9d2-6eb58ec07966" xsi:nil="true"/>
    <Countryoforigin xmlns="72742c65-25f8-4182-b9d2-6eb58ec07966" xsi:nil="true"/>
    <KeyTheme xmlns="72742c65-25f8-4182-b9d2-6eb58ec07966" xsi:nil="true"/>
    <SharedWithUsers xmlns="249bb05d-9f36-4797-baf9-70f03887c0e2">
      <UserInfo>
        <DisplayName>Ruqiyah Patel</DisplayName>
        <AccountId>45</AccountId>
        <AccountType/>
      </UserInfo>
    </SharedWithUsers>
    <Filetype xmlns="72742c65-25f8-4182-b9d2-6eb58ec0796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2DF799B4EDD418D115D512438A05B" ma:contentTypeVersion="23" ma:contentTypeDescription="Create a new document." ma:contentTypeScope="" ma:versionID="8a69cd0a33f5faa61ba82f39978f6e3a">
  <xsd:schema xmlns:xsd="http://www.w3.org/2001/XMLSchema" xmlns:xs="http://www.w3.org/2001/XMLSchema" xmlns:p="http://schemas.microsoft.com/office/2006/metadata/properties" xmlns:ns2="249bb05d-9f36-4797-baf9-70f03887c0e2" xmlns:ns3="72742c65-25f8-4182-b9d2-6eb58ec07966" targetNamespace="http://schemas.microsoft.com/office/2006/metadata/properties" ma:root="true" ma:fieldsID="ff8e98207b9f9f2f1c1a1f9d91bc0e92" ns2:_="" ns3:_="">
    <xsd:import namespace="249bb05d-9f36-4797-baf9-70f03887c0e2"/>
    <xsd:import namespace="72742c65-25f8-4182-b9d2-6eb58ec07966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LengthInSeconds" minOccurs="0"/>
                <xsd:element ref="ns3:lcf76f155ced4ddcb4097134ff3c332f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Thumb" minOccurs="0"/>
                <xsd:element ref="ns3:MediaServiceSearchProperties" minOccurs="0"/>
                <xsd:element ref="ns3:ResourceType" minOccurs="0"/>
                <xsd:element ref="ns3:KeyTheme" minOccurs="0"/>
                <xsd:element ref="ns3:reSolveApproach" minOccurs="0"/>
                <xsd:element ref="ns3:Countryoforigin" minOccurs="0"/>
                <xsd:element ref="ns3:File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bb05d-9f36-4797-baf9-70f03887c0e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5397e1ef-6145-448f-8584-0166883bf31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2568cf63-bd21-49d1-b78b-56f137b96478}" ma:internalName="TaxCatchAll" ma:showField="CatchAllData" ma:web="249bb05d-9f36-4797-baf9-70f03887c0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42c65-25f8-4182-b9d2-6eb58ec07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397e1ef-6145-448f-8584-0166883bf3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humb" ma:index="27" nillable="true" ma:displayName="Thumb" ma:format="Thumbnail" ma:internalName="Thumb">
      <xsd:simpleType>
        <xsd:restriction base="dms:Unknown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sourceType" ma:index="29" nillable="true" ma:displayName="Resource Type" ma:format="Dropdown" ma:internalName="ResourceType">
      <xsd:simpleType>
        <xsd:union memberTypes="dms:Text">
          <xsd:simpleType>
            <xsd:restriction base="dms:Choice">
              <xsd:enumeration value="Presentation"/>
              <xsd:enumeration value="Research"/>
              <xsd:enumeration value="Resource"/>
              <xsd:enumeration value="Template"/>
              <xsd:enumeration value="Abstract"/>
            </xsd:restriction>
          </xsd:simpleType>
        </xsd:union>
      </xsd:simpleType>
    </xsd:element>
    <xsd:element name="KeyTheme" ma:index="30" nillable="true" ma:displayName="Key Theme" ma:format="Dropdown" ma:internalName="KeyThem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Variation Theory"/>
                        <xsd:enumeration value="Learning Progressions"/>
                        <xsd:enumeration value="Professional Learning"/>
                        <xsd:enumeration value="Pedagogy"/>
                        <xsd:enumeration value="Representation"/>
                        <xsd:enumeration value="Secondary"/>
                        <xsd:enumeration value="Complexity Theory"/>
                        <xsd:enumeration value="Communities of Inquiry"/>
                        <xsd:enumeration value="Teacher Knowledg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reSolveApproach" ma:index="31" nillable="true" ma:displayName="reSolve Approach" ma:format="Dropdown" ma:internalName="reSolveApproach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eacher"/>
                        <xsd:enumeration value="Tasks"/>
                        <xsd:enumeration value="Mathematics"/>
                        <xsd:enumeration value="Tools"/>
                        <xsd:enumeration value="Cultur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ountryoforigin" ma:index="32" nillable="true" ma:displayName="Country of origin" ma:format="Dropdown" ma:internalName="Countryoforigin">
      <xsd:simpleType>
        <xsd:restriction base="dms:Choice">
          <xsd:enumeration value="Australia"/>
          <xsd:enumeration value="International"/>
        </xsd:restriction>
      </xsd:simpleType>
    </xsd:element>
    <xsd:element name="Filetype" ma:index="33" nillable="true" ma:displayName="File type" ma:format="Thumbnail" ma:internalName="Filetyp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A466FE-6736-4D4F-BBDB-DF48A148B381}">
  <ds:schemaRefs>
    <ds:schemaRef ds:uri="http://www.w3.org/XML/1998/namespace"/>
    <ds:schemaRef ds:uri="http://purl.org/dc/elements/1.1/"/>
    <ds:schemaRef ds:uri="72742c65-25f8-4182-b9d2-6eb58ec07966"/>
    <ds:schemaRef ds:uri="http://purl.org/dc/dcmitype/"/>
    <ds:schemaRef ds:uri="http://purl.org/dc/terms/"/>
    <ds:schemaRef ds:uri="http://schemas.microsoft.com/office/2006/documentManagement/types"/>
    <ds:schemaRef ds:uri="249bb05d-9f36-4797-baf9-70f03887c0e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D4F9A05-023C-47E7-87D0-6244FF8836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FABA95-147F-4B42-8FFC-733B9F67C56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4F39F66-076A-46BD-9D40-59A17099D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9bb05d-9f36-4797-baf9-70f03887c0e2"/>
    <ds:schemaRef ds:uri="72742c65-25f8-4182-b9d2-6eb58ec079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reSolve_PPT_Template</Template>
  <TotalTime>255</TotalTime>
  <Words>324</Words>
  <Application>Microsoft Office PowerPoint</Application>
  <PresentationFormat>Widescreen</PresentationFormat>
  <Paragraphs>49</Paragraphs>
  <Slides>20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reSolve</vt:lpstr>
      <vt:lpstr>1_reSolve</vt:lpstr>
      <vt:lpstr>Statistics: Time to play</vt:lpstr>
      <vt:lpstr>PowerPoint Presentation</vt:lpstr>
      <vt:lpstr>Lesson 1 • Playing outside</vt:lpstr>
      <vt:lpstr>PowerPoint Presentation</vt:lpstr>
      <vt:lpstr>Data collection plan</vt:lpstr>
      <vt:lpstr>Lesson 2 • Weather data</vt:lpstr>
      <vt:lpstr>PowerPoint Presentation</vt:lpstr>
      <vt:lpstr>Accessing weather data</vt:lpstr>
      <vt:lpstr>Importing data into Excel</vt:lpstr>
      <vt:lpstr>Lesson 3 • Analysing weather data</vt:lpstr>
      <vt:lpstr>PowerPoint Presentation</vt:lpstr>
      <vt:lpstr>Lesson 4 • Yearly data</vt:lpstr>
      <vt:lpstr>PowerPoint Presentation</vt:lpstr>
      <vt:lpstr>Data collection plan</vt:lpstr>
      <vt:lpstr>Accessing weather data</vt:lpstr>
      <vt:lpstr>Lesson 5 • The shape of our data</vt:lpstr>
      <vt:lpstr>PowerPoint Presentation</vt:lpstr>
      <vt:lpstr>Data analysis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Tripet</dc:creator>
  <cp:lastModifiedBy>Kristen Tripet</cp:lastModifiedBy>
  <cp:revision>15</cp:revision>
  <dcterms:created xsi:type="dcterms:W3CDTF">2024-03-08T00:49:44Z</dcterms:created>
  <dcterms:modified xsi:type="dcterms:W3CDTF">2024-12-13T03:56:15Z</dcterms:modified>
  <cp:category>PowerPoint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0x010100A9F2DF799B4EDD418D115D512438A05B</vt:lpwstr>
  </property>
  <property fmtid="{D5CDD505-2E9C-101B-9397-08002B2CF9AE}" pid="5" name="_dlc_DocIdItemGuid">
    <vt:lpwstr>c9a9d619-d770-4b9f-bf81-f1b73b3b423e</vt:lpwstr>
  </property>
</Properties>
</file>