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41130059ae474ffa" Type="http://schemas.microsoft.com/office/2006/relationships/ui/extensibility" Target="NUL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7" r:id="rId2"/>
    <p:sldId id="288" r:id="rId3"/>
    <p:sldId id="289" r:id="rId4"/>
    <p:sldId id="304" r:id="rId5"/>
    <p:sldId id="305" r:id="rId6"/>
    <p:sldId id="330" r:id="rId7"/>
    <p:sldId id="309" r:id="rId8"/>
    <p:sldId id="331" r:id="rId9"/>
    <p:sldId id="335" r:id="rId10"/>
    <p:sldId id="312" r:id="rId11"/>
    <p:sldId id="319" r:id="rId12"/>
    <p:sldId id="320" r:id="rId13"/>
    <p:sldId id="321" r:id="rId14"/>
    <p:sldId id="328" r:id="rId15"/>
    <p:sldId id="337" r:id="rId16"/>
    <p:sldId id="339" r:id="rId17"/>
    <p:sldId id="322" r:id="rId18"/>
    <p:sldId id="329" r:id="rId19"/>
    <p:sldId id="326" r:id="rId20"/>
  </p:sldIdLst>
  <p:sldSz cx="12192000" cy="6858000"/>
  <p:notesSz cx="6858000" cy="9144000"/>
  <p:defaultTextStyle>
    <a:defPPr>
      <a:defRPr lang="en-US"/>
    </a:defPPr>
    <a:lvl1pPr marL="0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1pPr>
    <a:lvl2pPr marL="609448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2pPr>
    <a:lvl3pPr marL="1218895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3pPr>
    <a:lvl4pPr marL="1828343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4pPr>
    <a:lvl5pPr marL="2437790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5pPr>
    <a:lvl6pPr marL="3047238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23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Instructions" id="{D97762E0-F512-4654-A68D-122F12046569}">
          <p14:sldIdLst/>
        </p14:section>
        <p14:section name="Right Click for Option" id="{4FDA67CD-A15C-4C29-8948-D1BF91269A83}">
          <p14:sldIdLst>
            <p14:sldId id="287"/>
            <p14:sldId id="288"/>
            <p14:sldId id="289"/>
            <p14:sldId id="304"/>
            <p14:sldId id="305"/>
            <p14:sldId id="330"/>
            <p14:sldId id="309"/>
            <p14:sldId id="331"/>
            <p14:sldId id="335"/>
            <p14:sldId id="312"/>
            <p14:sldId id="319"/>
            <p14:sldId id="320"/>
            <p14:sldId id="321"/>
            <p14:sldId id="328"/>
            <p14:sldId id="337"/>
            <p14:sldId id="339"/>
            <p14:sldId id="322"/>
            <p14:sldId id="329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01" userDrawn="1">
          <p15:clr>
            <a:srgbClr val="A4A3A4"/>
          </p15:clr>
        </p15:guide>
        <p15:guide id="2" orient="horz" pos="4048" userDrawn="1">
          <p15:clr>
            <a:srgbClr val="A4A3A4"/>
          </p15:clr>
        </p15:guide>
        <p15:guide id="3" orient="horz" pos="1009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5" pos="7493" userDrawn="1">
          <p15:clr>
            <a:srgbClr val="A4A3A4"/>
          </p15:clr>
        </p15:guide>
        <p15:guide id="6" pos="6425" userDrawn="1">
          <p15:clr>
            <a:srgbClr val="A4A3A4"/>
          </p15:clr>
        </p15:guide>
        <p15:guide id="7" pos="1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8F999E"/>
    <a:srgbClr val="EEEEED"/>
    <a:srgbClr val="FFE9CC"/>
    <a:srgbClr val="DEF1CC"/>
    <a:srgbClr val="E2E2E2"/>
    <a:srgbClr val="4F4C37"/>
    <a:srgbClr val="1E497D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B6B4FB-50D8-4077-A160-696C31177FB9}" v="6" dt="2026-05-28T06:20:18.912"/>
  </p1510:revLst>
</p1510:revInfo>
</file>

<file path=ppt/tableStyles.xml><?xml version="1.0" encoding="utf-8"?>
<a:tblStyleLst xmlns:a="http://schemas.openxmlformats.org/drawingml/2006/main" def="{A186E7CC-E9CA-4A81-9595-9A8B10420DC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26" y="288"/>
      </p:cViewPr>
      <p:guideLst>
        <p:guide orient="horz" pos="601"/>
        <p:guide orient="horz" pos="4048"/>
        <p:guide orient="horz" pos="1009"/>
        <p:guide orient="horz" pos="3748"/>
        <p:guide pos="7493"/>
        <p:guide pos="6425"/>
        <p:guide pos="1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t" anchorCtr="0"/>
          <a:lstStyle/>
          <a:p>
            <a:endParaRPr lang="en-AU" sz="1000"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/>
          <a:lstStyle>
            <a:lvl1pPr algn="r">
              <a:defRPr sz="1200"/>
            </a:lvl1pPr>
          </a:lstStyle>
          <a:p>
            <a:fld id="{4E50C307-5AD1-4F8C-91A0-1FC7219EFB34}" type="datetimeFigureOut">
              <a:rPr lang="en-AU" sz="1000" smtClean="0">
                <a:cs typeface="Arial" pitchFamily="34" charset="0"/>
              </a:rPr>
              <a:t>28/05/2026</a:t>
            </a:fld>
            <a:endParaRPr lang="en-AU" sz="1000"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72000" tIns="72000" rIns="72000" bIns="72000" rtlCol="0" anchor="b"/>
          <a:lstStyle>
            <a:lvl1pPr algn="l">
              <a:defRPr sz="1200"/>
            </a:lvl1pPr>
          </a:lstStyle>
          <a:p>
            <a:endParaRPr lang="en-AU" sz="100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69261" y="8685213"/>
            <a:ext cx="1087153" cy="457200"/>
          </a:xfrm>
          <a:prstGeom prst="rect">
            <a:avLst/>
          </a:prstGeom>
        </p:spPr>
        <p:txBody>
          <a:bodyPr vert="horz" lIns="0" tIns="36000" rIns="91440" bIns="36000" rtlCol="0" anchor="b"/>
          <a:lstStyle>
            <a:lvl1pPr algn="r">
              <a:defRPr sz="1200"/>
            </a:lvl1pPr>
          </a:lstStyle>
          <a:p>
            <a:fld id="{AF84CFB5-B6E9-4915-957C-05CFA717E28F}" type="slidenum">
              <a:rPr lang="en-AU" sz="1000" smtClean="0">
                <a:cs typeface="Arial" pitchFamily="34" charset="0"/>
              </a:rPr>
              <a:t>‹#›</a:t>
            </a:fld>
            <a:endParaRPr lang="en-AU" sz="10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290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6200" y="76200"/>
            <a:ext cx="5017985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l">
              <a:defRPr sz="1200">
                <a:latin typeface="+mn-lt"/>
              </a:defRPr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98770" y="64770"/>
            <a:ext cx="1417320" cy="381000"/>
          </a:xfrm>
          <a:prstGeom prst="rect">
            <a:avLst/>
          </a:prstGeom>
        </p:spPr>
        <p:txBody>
          <a:bodyPr vert="horz" lIns="0" tIns="0" rIns="0" bIns="0" rtlCol="0"/>
          <a:lstStyle>
            <a:lvl1pPr algn="r">
              <a:defRPr sz="1200">
                <a:latin typeface="+mn-lt"/>
              </a:defRPr>
            </a:lvl1pPr>
          </a:lstStyle>
          <a:p>
            <a:fld id="{9BB1C32A-CF46-409D-8B8D-587A7E3A4DCC}" type="datetimeFigureOut">
              <a:rPr lang="en-AU" smtClean="0"/>
              <a:pPr/>
              <a:t>28/05/2026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46063" y="542925"/>
            <a:ext cx="7342188" cy="4130675"/>
          </a:xfrm>
          <a:prstGeom prst="rect">
            <a:avLst/>
          </a:prstGeom>
          <a:noFill/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264" y="4977044"/>
            <a:ext cx="5505891" cy="3481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marL="0" lvl="1"/>
            <a:r>
              <a:rPr lang="en-AU" noProof="0"/>
              <a:t>Second level</a:t>
            </a:r>
          </a:p>
          <a:p>
            <a:pPr marL="144000" lvl="2" indent="-144000">
              <a:buFont typeface="Arial" pitchFamily="34" charset="0"/>
              <a:buChar char="•"/>
            </a:pPr>
            <a:r>
              <a:rPr lang="en-AU" noProof="0"/>
              <a:t>Third level</a:t>
            </a:r>
          </a:p>
          <a:p>
            <a:pPr marL="288000" lvl="3" indent="-144000">
              <a:buFont typeface="Arial" pitchFamily="34" charset="0"/>
              <a:buChar char="•"/>
            </a:pPr>
            <a:r>
              <a:rPr lang="en-AU" noProof="0"/>
              <a:t>Fourth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6200" y="8685213"/>
            <a:ext cx="4800600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  <a:cs typeface="Arial" pitchFamily="34" charset="0"/>
              </a:defRPr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55969" y="8685213"/>
            <a:ext cx="989013" cy="360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D5A593CC-2149-4E6C-BC3C-0044C280ECB2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2576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895" rtl="0" eaLnBrk="1" latinLnBrk="0" hangingPunct="1">
      <a:defRPr lang="en-US" sz="1600" b="1" kern="1200" dirty="0" smtClean="0">
        <a:solidFill>
          <a:schemeClr val="tx1"/>
        </a:solidFill>
        <a:latin typeface="+mn-lt"/>
        <a:ea typeface="+mn-ea"/>
        <a:cs typeface="Arial" pitchFamily="34" charset="0"/>
      </a:defRPr>
    </a:lvl1pPr>
    <a:lvl2pPr marL="609448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18895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28343" algn="l" defTabSz="1218895" rtl="0" eaLnBrk="1" latinLnBrk="0" hangingPunct="1">
      <a:defRPr lang="en-US" sz="160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37790" algn="l" defTabSz="1218895" rtl="0" eaLnBrk="1" latinLnBrk="0" hangingPunct="1">
      <a:defRPr lang="en-AU" sz="1600" kern="1200" baseline="0" dirty="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47238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686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133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581" algn="l" defTabSz="121889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523E1F-2C07-9BFE-E12B-785BEA27CBA7}"/>
              </a:ext>
            </a:extLst>
          </p:cNvPr>
          <p:cNvSpPr/>
          <p:nvPr userDrawn="1"/>
        </p:nvSpPr>
        <p:spPr>
          <a:xfrm>
            <a:off x="1" y="5724255"/>
            <a:ext cx="12191999" cy="113374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F22226-8112-B345-8400-2663AF95AA30}"/>
              </a:ext>
            </a:extLst>
          </p:cNvPr>
          <p:cNvSpPr/>
          <p:nvPr userDrawn="1"/>
        </p:nvSpPr>
        <p:spPr>
          <a:xfrm>
            <a:off x="1" y="1628800"/>
            <a:ext cx="12191999" cy="4095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bg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4" y="44915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A99148-3C20-3C25-7758-74B9D7C0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D0BC25-56EB-DAB4-0EC0-05078E3D2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7" name="Graphic 3">
            <a:extLst>
              <a:ext uri="{FF2B5EF4-FFF2-40B4-BE49-F238E27FC236}">
                <a16:creationId xmlns:a16="http://schemas.microsoft.com/office/drawing/2014/main" id="{EEDEFEFB-2C29-0CD5-CC75-45028BC8F815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36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6971249" cy="3852000"/>
          </a:xfrm>
        </p:spPr>
        <p:txBody>
          <a:bodyPr numCol="2" spcCol="468000"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8D9A4BC-2BB1-B4C9-433F-54495B68C2E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64945" y="1692000"/>
            <a:ext cx="324139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B2EC4D4-6736-94F1-CB7B-EF955DEDD44E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4BE50-7303-0570-F651-0B594EE61D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D4736CE7-A4CA-F851-9E4B-0268F6BE785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090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3623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ble Placeholder 5">
            <a:extLst>
              <a:ext uri="{FF2B5EF4-FFF2-40B4-BE49-F238E27FC236}">
                <a16:creationId xmlns:a16="http://schemas.microsoft.com/office/drawing/2014/main" id="{FA98472D-486B-498A-D50E-32AF601538C0}"/>
              </a:ext>
            </a:extLst>
          </p:cNvPr>
          <p:cNvSpPr>
            <a:spLocks noGrp="1"/>
          </p:cNvSpPr>
          <p:nvPr>
            <p:ph type="tbl" sz="quarter" idx="18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Table</a:t>
            </a:r>
          </a:p>
        </p:txBody>
      </p:sp>
    </p:spTree>
    <p:extLst>
      <p:ext uri="{BB962C8B-B14F-4D97-AF65-F5344CB8AC3E}">
        <p14:creationId xmlns:p14="http://schemas.microsoft.com/office/powerpoint/2010/main" val="3481766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B527207-12DA-E260-FE1E-B7DFF6F16B9E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789935" y="1692000"/>
            <a:ext cx="106164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Table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EEACDEE-B324-0328-C538-D18B0F3CFFC9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7197612C-6EC9-4E05-62EA-553338434F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586D0DB-467A-49D4-378A-64E7DB7D93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9510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68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8955384" cy="742940"/>
          </a:xfrm>
        </p:spPr>
        <p:txBody>
          <a:bodyPr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51623C-3CAA-6B21-12BC-B4C629FFF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6021" y="3609020"/>
            <a:ext cx="8955384" cy="2115105"/>
          </a:xfrm>
        </p:spPr>
        <p:txBody>
          <a:bodyPr/>
          <a:lstStyle>
            <a:lvl1pPr>
              <a:lnSpc>
                <a:spcPts val="3600"/>
              </a:lnSpc>
              <a:spcAft>
                <a:spcPts val="0"/>
              </a:spcAft>
              <a:defRPr sz="3600" b="1">
                <a:solidFill>
                  <a:schemeClr val="tx1"/>
                </a:solidFill>
              </a:defRPr>
            </a:lvl1pPr>
            <a:lvl2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2pPr>
            <a:lvl3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3pPr>
            <a:lvl4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4pPr>
            <a:lvl5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5pPr>
            <a:lvl6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6pPr>
            <a:lvl7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7pPr>
            <a:lvl8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8pPr>
            <a:lvl9pPr marL="0" indent="0">
              <a:lnSpc>
                <a:spcPts val="36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4" y="44915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4A99148-3C20-3C25-7758-74B9D7C0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3D0BC25-56EB-DAB4-0EC0-05078E3D2C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3735897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20384606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2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1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1628800"/>
            <a:ext cx="12191999" cy="5229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/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/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0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269A917-35EB-C0C2-87CF-A94D434BD58C}"/>
              </a:ext>
            </a:extLst>
          </p:cNvPr>
          <p:cNvSpPr/>
          <p:nvPr userDrawn="1"/>
        </p:nvSpPr>
        <p:spPr>
          <a:xfrm>
            <a:off x="1" y="2303875"/>
            <a:ext cx="12191999" cy="2250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28A07-C4C1-30A7-8E94-96BA6D0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 anchor="ctr" anchorCtr="0"/>
          <a:lstStyle>
            <a:lvl1pPr>
              <a:lnSpc>
                <a:spcPts val="5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43CD64-1628-65FA-D967-4DFA9EF693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020" y="449146"/>
            <a:ext cx="3027215" cy="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748B71-14EC-70A3-F43D-7D0BC9F21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/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/>
              <a:t>)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7280FB5-9001-67D1-C2CE-6EE80739D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9217EA5-C06B-132D-DDC4-E68E975E4564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61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1999"/>
            <a:ext cx="10616398" cy="3852000"/>
          </a:xfrm>
        </p:spPr>
        <p:txBody>
          <a:bodyPr/>
          <a:lstStyle>
            <a:lvl1pPr>
              <a:spcAft>
                <a:spcPts val="800"/>
              </a:spcAft>
              <a:defRPr/>
            </a:lvl1pPr>
            <a:lvl2pPr>
              <a:spcAft>
                <a:spcPts val="800"/>
              </a:spcAft>
              <a:defRPr/>
            </a:lvl2pPr>
            <a:lvl3pPr>
              <a:spcAft>
                <a:spcPts val="800"/>
              </a:spcAft>
              <a:defRPr/>
            </a:lvl3pPr>
            <a:lvl4pPr>
              <a:spcAft>
                <a:spcPts val="800"/>
              </a:spcAft>
              <a:defRPr/>
            </a:lvl4pPr>
            <a:lvl5pPr>
              <a:spcAft>
                <a:spcPts val="800"/>
              </a:spcAft>
              <a:defRPr/>
            </a:lvl5pPr>
            <a:lvl6pPr>
              <a:spcAft>
                <a:spcPts val="800"/>
              </a:spcAft>
              <a:defRPr/>
            </a:lvl6pPr>
            <a:lvl7pPr>
              <a:spcAft>
                <a:spcPts val="800"/>
              </a:spcAft>
              <a:defRPr/>
            </a:lvl7pPr>
            <a:lvl8pPr>
              <a:spcAft>
                <a:spcPts val="800"/>
              </a:spcAft>
              <a:defRPr/>
            </a:lvl8pPr>
            <a:lvl9pPr>
              <a:spcAft>
                <a:spcPts val="800"/>
              </a:spcAft>
              <a:defRPr/>
            </a:lvl9pPr>
          </a:lstStyle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11957-4A74-A975-C0CA-8F433DBFEA9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AD20DA-08D2-9936-734C-E40EFDEFB6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0F852D-26A0-288B-A086-36AFF6182DBC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05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6F975B4C-BAF5-E2EB-F9CA-8571039BF376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59135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A3734-3014-C979-22C7-AD2EFFBC081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25235-F086-DE87-717A-33956E1A76D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D4565F-4100-A6E8-C161-9A32892BCCFB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20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F4AC8-12B8-0E66-F8D6-2EA109245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2A1B74A-3EE4-0F1C-F078-00122E08DC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89936" y="1692000"/>
            <a:ext cx="5047200" cy="3852000"/>
          </a:xfrm>
        </p:spPr>
        <p:txBody>
          <a:bodyPr/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  <a:p>
            <a:pPr lvl="0"/>
            <a:endParaRPr lang="en-AU" noProof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C2DFFF-BC30-7588-CBE4-CEA369C56B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59135" y="1692000"/>
            <a:ext cx="5047200" cy="3852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AU"/>
              <a:t>Click icon to insert Picture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81D7A9-DFD9-E529-87FA-1C22B34E46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35C08D-0CE6-7222-C6B8-13D7E56C5A3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AE1D76-1E3E-5A7E-9259-734BFE6090F4}"/>
              </a:ext>
            </a:extLst>
          </p:cNvPr>
          <p:cNvCxnSpPr>
            <a:cxnSpLocks/>
          </p:cNvCxnSpPr>
          <p:nvPr userDrawn="1"/>
        </p:nvCxnSpPr>
        <p:spPr>
          <a:xfrm>
            <a:off x="789935" y="1283948"/>
            <a:ext cx="10616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92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AU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9935" y="1692000"/>
            <a:ext cx="10616400" cy="385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AU" noProof="0"/>
              <a:t>Use the increase/decrease list level buttons to change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  <a:p>
            <a:pPr lvl="5"/>
            <a:r>
              <a:rPr lang="en-AU" noProof="0"/>
              <a:t>Sixth level</a:t>
            </a:r>
          </a:p>
          <a:p>
            <a:pPr lvl="6"/>
            <a:r>
              <a:rPr lang="en-AU" noProof="0"/>
              <a:t>Seventh level</a:t>
            </a:r>
          </a:p>
          <a:p>
            <a:pPr lvl="7"/>
            <a:r>
              <a:rPr lang="en-AU" noProof="0"/>
              <a:t>Eighth level</a:t>
            </a:r>
          </a:p>
          <a:p>
            <a:pPr lvl="8"/>
            <a:r>
              <a:rPr lang="en-AU" noProof="0"/>
              <a:t>Ninth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AU" sz="1000" b="1" smtClean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‹#›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79F384-E22A-4C04-2D3F-76823C0401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1">
                <a:solidFill>
                  <a:schemeClr val="bg2"/>
                </a:solidFill>
              </a:defRPr>
            </a:lvl1pPr>
          </a:lstStyle>
          <a:p>
            <a:r>
              <a:rPr lang="en-AU"/>
              <a:t>resolve.edu.au</a:t>
            </a:r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id="{D99D85C0-7AF8-386B-BFE0-F650B72ACC1B}"/>
              </a:ext>
            </a:extLst>
          </p:cNvPr>
          <p:cNvPicPr>
            <a:picLocks noChangeAspect="1"/>
          </p:cNvPicPr>
          <p:nvPr userDrawn="1"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5666" y="6264315"/>
            <a:ext cx="886643" cy="31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5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8" r:id="rId2"/>
    <p:sldLayoutId id="2147483693" r:id="rId3"/>
    <p:sldLayoutId id="2147483696" r:id="rId4"/>
    <p:sldLayoutId id="2147483697" r:id="rId5"/>
    <p:sldLayoutId id="2147483699" r:id="rId6"/>
    <p:sldLayoutId id="2147483650" r:id="rId7"/>
    <p:sldLayoutId id="2147483662" r:id="rId8"/>
    <p:sldLayoutId id="2147483663" r:id="rId9"/>
    <p:sldLayoutId id="2147483665" r:id="rId10"/>
    <p:sldLayoutId id="2147483700" r:id="rId11"/>
    <p:sldLayoutId id="2147483694" r:id="rId12"/>
    <p:sldLayoutId id="2147483687" r:id="rId13"/>
    <p:sldLayoutId id="2147483655" r:id="rId14"/>
  </p:sldLayoutIdLst>
  <p:hf hdr="0"/>
  <p:txStyles>
    <p:titleStyle>
      <a:lvl1pPr algn="l" defTabSz="1218804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bg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itchFamily="34" charset="0"/>
        <a:buNone/>
        <a:defRPr sz="1600" b="1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0" indent="0" algn="l" defTabSz="1218804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accent1"/>
        </a:buClr>
        <a:buSzPct val="100000"/>
        <a:buFontTx/>
        <a:buNone/>
        <a:defRPr sz="1000" b="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4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Symbol" panose="05050102010706020507" pitchFamily="18" charset="2"/>
        <a:buChar char="·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288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 baseline="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432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6pPr>
      <a:lvl7pPr marL="576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7pPr>
      <a:lvl8pPr marL="720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8pPr>
      <a:lvl9pPr marL="864000" indent="-144000" algn="l" defTabSz="1218804" rtl="0" eaLnBrk="1" latinLnBrk="0" hangingPunct="1">
        <a:lnSpc>
          <a:spcPts val="1200"/>
        </a:lnSpc>
        <a:spcBef>
          <a:spcPts val="0"/>
        </a:spcBef>
        <a:spcAft>
          <a:spcPts val="800"/>
        </a:spcAft>
        <a:buClr>
          <a:schemeClr val="tx1"/>
        </a:buClr>
        <a:buSzPct val="100000"/>
        <a:buFont typeface="Calibri" panose="020F050202020403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istockphoto.com/portfolio/Scott_O'Neill?mediatype=photography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A5346-6D1C-C289-4A0F-5EF93BD01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753925"/>
            <a:ext cx="10854596" cy="742940"/>
          </a:xfrm>
        </p:spPr>
        <p:txBody>
          <a:bodyPr/>
          <a:lstStyle/>
          <a:p>
            <a:r>
              <a:rPr lang="en-AU"/>
              <a:t>Algebra: Pens and patterns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179B7F-AC8A-CE86-5D2F-FB419F6937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r>
              <a:rPr lang="en-AU"/>
              <a:t>Y6</a:t>
            </a:r>
            <a:r>
              <a:rPr lang="en-AU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9E4DB-88B8-7A5A-6FC5-CA6EDD27E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53EF5-5C5D-42EE-4E30-6B570F4E2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437870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3679D-A4CE-7775-A9F5-B1F2BE672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613B1-E8F8-C5D6-50A5-E697548FD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 dirty="0"/>
              <a:t>Summary – Sheep pens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35D48-5F42-44C8-C0EF-EA642AA1BBE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02822" y="630055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62ECA2-ED02-9BD9-1FE5-A8D4A9118B9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10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9EB1F-297F-AF7B-1F4F-0C63FC9F0EC5}"/>
              </a:ext>
            </a:extLst>
          </p:cNvPr>
          <p:cNvSpPr txBox="1">
            <a:spLocks/>
          </p:cNvSpPr>
          <p:nvPr/>
        </p:nvSpPr>
        <p:spPr>
          <a:xfrm>
            <a:off x="789935" y="2385501"/>
            <a:ext cx="10706664" cy="19054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/>
              <a:t>A growing pattern can be expressed with step-by-step or relational (direct) rules.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/>
              <a:t>Step-by-step rules move from one number in a pattern to the next.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/>
              <a:t>Relational rules allow any number in the pattern to be found directly by knowing where you are in the pattern.</a:t>
            </a:r>
            <a:endParaRPr lang="en-AU" b="0" dirty="0"/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r>
              <a:rPr lang="en-AU" sz="1400" dirty="0">
                <a:solidFill>
                  <a:srgbClr val="FF0000"/>
                </a:solidFill>
              </a:rPr>
              <a:t>				  </a:t>
            </a:r>
          </a:p>
          <a:p>
            <a:pPr lvl="1"/>
            <a:r>
              <a:rPr lang="en-AU" sz="1400" dirty="0">
                <a:solidFill>
                  <a:srgbClr val="FF0000"/>
                </a:solidFill>
              </a:rPr>
              <a:t> 											</a:t>
            </a:r>
          </a:p>
          <a:p>
            <a:r>
              <a:rPr lang="en-AU" b="0" dirty="0"/>
              <a:t>	</a:t>
            </a:r>
          </a:p>
          <a:p>
            <a:endParaRPr lang="en-AU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54B5DE-219A-6E97-3854-EF8C454E816B}"/>
              </a:ext>
            </a:extLst>
          </p:cNvPr>
          <p:cNvSpPr txBox="1"/>
          <p:nvPr/>
        </p:nvSpPr>
        <p:spPr>
          <a:xfrm>
            <a:off x="695400" y="1648194"/>
            <a:ext cx="3659976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/>
              <a:t>What did we learn today?</a:t>
            </a:r>
          </a:p>
        </p:txBody>
      </p:sp>
    </p:spTree>
    <p:extLst>
      <p:ext uri="{BB962C8B-B14F-4D97-AF65-F5344CB8AC3E}">
        <p14:creationId xmlns:p14="http://schemas.microsoft.com/office/powerpoint/2010/main" val="4113217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24ED8-D8A1-9627-46A6-92B52F8ED9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65F8-DFC9-4B61-F541-776D1352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/>
          <a:lstStyle/>
          <a:p>
            <a:r>
              <a:rPr lang="en-AU">
                <a:cs typeface="Arial"/>
              </a:rPr>
              <a:t>Task 2 • Pig pens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357FE1-CE66-2B8E-2AAF-0092B8D27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11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FE753-08C5-CF61-2467-55D190CD7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B4522C-A9BB-7807-09DC-49915855E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422" y="2345588"/>
            <a:ext cx="3499903" cy="223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8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C6EE7-0F1F-A190-60F4-C8AB8675E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DA30-5D04-30F4-9886-B04796385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/>
              <a:t>Two rows of square pens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69E96-3D7D-8AF7-6915-7EF278B373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9920" y="1593252"/>
            <a:ext cx="10706664" cy="1111921"/>
          </a:xfrm>
        </p:spPr>
        <p:txBody>
          <a:bodyPr/>
          <a:lstStyle/>
          <a:p>
            <a:endParaRPr lang="en-AU" b="0" dirty="0"/>
          </a:p>
          <a:p>
            <a:pPr marL="342900" indent="-342900">
              <a:buAutoNum type="arabicPeriod"/>
            </a:pPr>
            <a:endParaRPr lang="en-AU" b="0" dirty="0"/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r>
              <a:rPr lang="en-AU" sz="1400" dirty="0">
                <a:solidFill>
                  <a:srgbClr val="FF0000"/>
                </a:solidFill>
              </a:rPr>
              <a:t> </a:t>
            </a:r>
          </a:p>
          <a:p>
            <a:endParaRPr lang="en-AU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FA5AA3-D364-1893-D2F4-3F83B63A3D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02822" y="630055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584C0-489D-7461-CFAE-32C37545FF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12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643430F-970C-D28A-8AB9-410B0A85A6C7}"/>
              </a:ext>
            </a:extLst>
          </p:cNvPr>
          <p:cNvSpPr/>
          <p:nvPr/>
        </p:nvSpPr>
        <p:spPr>
          <a:xfrm>
            <a:off x="7547902" y="2045418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2C99CD-02B0-55F2-1E99-6D5FDAC94D65}"/>
              </a:ext>
            </a:extLst>
          </p:cNvPr>
          <p:cNvSpPr/>
          <p:nvPr/>
        </p:nvSpPr>
        <p:spPr>
          <a:xfrm>
            <a:off x="10039080" y="2044638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70F184E-85E0-0545-FD05-B6A84CB5F7C0}"/>
              </a:ext>
            </a:extLst>
          </p:cNvPr>
          <p:cNvSpPr/>
          <p:nvPr/>
        </p:nvSpPr>
        <p:spPr>
          <a:xfrm>
            <a:off x="8793806" y="2047671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CC3E01-33DA-436C-6BC2-5EC5D30F6192}"/>
              </a:ext>
            </a:extLst>
          </p:cNvPr>
          <p:cNvSpPr/>
          <p:nvPr/>
        </p:nvSpPr>
        <p:spPr>
          <a:xfrm rot="5400000">
            <a:off x="6963678" y="2712006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04BE1DD3-4B57-0974-8E1D-E133F7538E00}"/>
              </a:ext>
            </a:extLst>
          </p:cNvPr>
          <p:cNvSpPr/>
          <p:nvPr/>
        </p:nvSpPr>
        <p:spPr>
          <a:xfrm rot="5400000">
            <a:off x="8173998" y="2724243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61678FC-4B3A-40BF-CDB9-70B8293AF5B7}"/>
              </a:ext>
            </a:extLst>
          </p:cNvPr>
          <p:cNvSpPr/>
          <p:nvPr/>
        </p:nvSpPr>
        <p:spPr>
          <a:xfrm rot="5400000">
            <a:off x="9418223" y="2712855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11A485AE-A98F-98FC-E18C-AA2A318CEED4}"/>
              </a:ext>
            </a:extLst>
          </p:cNvPr>
          <p:cNvSpPr/>
          <p:nvPr/>
        </p:nvSpPr>
        <p:spPr>
          <a:xfrm rot="5400000">
            <a:off x="10619878" y="2710471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63522C7-A623-1BE8-114D-B0D1A3DBDE03}"/>
              </a:ext>
            </a:extLst>
          </p:cNvPr>
          <p:cNvSpPr/>
          <p:nvPr/>
        </p:nvSpPr>
        <p:spPr>
          <a:xfrm>
            <a:off x="7547902" y="3375428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E9D9DA3-2973-5F6D-E056-067D84B02F61}"/>
              </a:ext>
            </a:extLst>
          </p:cNvPr>
          <p:cNvSpPr/>
          <p:nvPr/>
        </p:nvSpPr>
        <p:spPr>
          <a:xfrm>
            <a:off x="10039080" y="3374648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90009D-0550-B5E6-3818-D970134078B2}"/>
              </a:ext>
            </a:extLst>
          </p:cNvPr>
          <p:cNvSpPr/>
          <p:nvPr/>
        </p:nvSpPr>
        <p:spPr>
          <a:xfrm>
            <a:off x="8793806" y="3372601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5852A65-0CC8-B835-FD2D-4E91DE59821C}"/>
              </a:ext>
            </a:extLst>
          </p:cNvPr>
          <p:cNvGrpSpPr/>
          <p:nvPr/>
        </p:nvGrpSpPr>
        <p:grpSpPr>
          <a:xfrm>
            <a:off x="7539742" y="3463484"/>
            <a:ext cx="3728208" cy="1313447"/>
            <a:chOff x="7539742" y="3549478"/>
            <a:chExt cx="3728208" cy="13134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D45A278A-C4DC-DD26-D70D-52F1286C6C5F}"/>
                </a:ext>
              </a:extLst>
            </p:cNvPr>
            <p:cNvSpPr/>
            <p:nvPr/>
          </p:nvSpPr>
          <p:spPr>
            <a:xfrm rot="5400000">
              <a:off x="6963678" y="4128010"/>
              <a:ext cx="1224136" cy="72008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2AB6D82C-E287-ACFD-2268-FE3A47DEC984}"/>
                </a:ext>
              </a:extLst>
            </p:cNvPr>
            <p:cNvSpPr/>
            <p:nvPr/>
          </p:nvSpPr>
          <p:spPr>
            <a:xfrm>
              <a:off x="7547902" y="4797463"/>
              <a:ext cx="1224136" cy="65462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F482B11-EBA7-2F7D-9D2B-885D8B490324}"/>
                </a:ext>
              </a:extLst>
            </p:cNvPr>
            <p:cNvSpPr/>
            <p:nvPr/>
          </p:nvSpPr>
          <p:spPr>
            <a:xfrm>
              <a:off x="10039080" y="4796683"/>
              <a:ext cx="1224136" cy="65462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A99230B-C8FE-A2DD-561A-6E705AA2C72B}"/>
                </a:ext>
              </a:extLst>
            </p:cNvPr>
            <p:cNvSpPr/>
            <p:nvPr/>
          </p:nvSpPr>
          <p:spPr>
            <a:xfrm>
              <a:off x="8793806" y="4794636"/>
              <a:ext cx="1224136" cy="65462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08B0C02-10F0-7E77-B0F7-6C978DCF3E28}"/>
                </a:ext>
              </a:extLst>
            </p:cNvPr>
            <p:cNvSpPr/>
            <p:nvPr/>
          </p:nvSpPr>
          <p:spPr>
            <a:xfrm rot="5400000">
              <a:off x="8177174" y="4125542"/>
              <a:ext cx="1224136" cy="72008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28B81555-8078-87F9-378D-E1666BD56BA6}"/>
                </a:ext>
              </a:extLst>
            </p:cNvPr>
            <p:cNvSpPr/>
            <p:nvPr/>
          </p:nvSpPr>
          <p:spPr>
            <a:xfrm rot="5400000">
              <a:off x="9418223" y="4128859"/>
              <a:ext cx="1224136" cy="72008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078DD1E-7ACE-7DDF-B885-F14AB22BF1AA}"/>
                </a:ext>
              </a:extLst>
            </p:cNvPr>
            <p:cNvSpPr/>
            <p:nvPr/>
          </p:nvSpPr>
          <p:spPr>
            <a:xfrm rot="5400000">
              <a:off x="10619878" y="4126475"/>
              <a:ext cx="1224136" cy="72008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18755610-BCA6-4864-BE5B-4D3FAF9C3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907" y="1997373"/>
            <a:ext cx="5537285" cy="26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42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47F2A8-21F0-8DDB-5FE0-4F4095993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B973-6C02-FC30-1C8B-35CF57C0E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/>
              <a:t>Any number of rows and columns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DE196-C012-A049-D57B-F6CB8E3F7E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9920" y="1593252"/>
            <a:ext cx="10706664" cy="310741"/>
          </a:xfrm>
        </p:spPr>
        <p:txBody>
          <a:bodyPr/>
          <a:lstStyle/>
          <a:p>
            <a:r>
              <a:rPr lang="en-AU" sz="2000" b="0" dirty="0"/>
              <a:t>More rows can be added. The size can be described by the number of rows and columns.</a:t>
            </a:r>
          </a:p>
          <a:p>
            <a:endParaRPr lang="en-AU" b="0" dirty="0"/>
          </a:p>
          <a:p>
            <a:pPr marL="342900" indent="-342900">
              <a:buAutoNum type="arabicPeriod"/>
            </a:pPr>
            <a:endParaRPr lang="en-AU" b="0" dirty="0"/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r>
              <a:rPr lang="en-AU" sz="1400" dirty="0">
                <a:solidFill>
                  <a:srgbClr val="FF0000"/>
                </a:solidFill>
              </a:rPr>
              <a:t> </a:t>
            </a:r>
          </a:p>
          <a:p>
            <a:endParaRPr lang="en-AU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177599-C17A-9E43-B771-DE9A1AA39AA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02822" y="630055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D86FF-F682-EBE6-082A-B1851FAF47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13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3EC11E5-6929-73B3-F29A-8810BC21EDB1}"/>
              </a:ext>
            </a:extLst>
          </p:cNvPr>
          <p:cNvSpPr txBox="1">
            <a:spLocks/>
          </p:cNvSpPr>
          <p:nvPr/>
        </p:nvSpPr>
        <p:spPr>
          <a:xfrm>
            <a:off x="799920" y="5478239"/>
            <a:ext cx="10840696" cy="8037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2000" b="0" dirty="0"/>
              <a:t>How many panels are needed for pens arranged in any number of rows and columns?</a:t>
            </a: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endParaRPr lang="en-AU" b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8B950D0-EB11-58EC-BE50-154937BDE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087" y="2241768"/>
            <a:ext cx="6064562" cy="2959252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7F4D28D-B503-A9A3-A428-BFC3A97D3339}"/>
              </a:ext>
            </a:extLst>
          </p:cNvPr>
          <p:cNvCxnSpPr>
            <a:cxnSpLocks/>
          </p:cNvCxnSpPr>
          <p:nvPr/>
        </p:nvCxnSpPr>
        <p:spPr>
          <a:xfrm>
            <a:off x="2976156" y="2223480"/>
            <a:ext cx="4032448" cy="5897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6B5C82C-7219-2293-33EC-481FD0746684}"/>
              </a:ext>
            </a:extLst>
          </p:cNvPr>
          <p:cNvCxnSpPr>
            <a:cxnSpLocks/>
          </p:cNvCxnSpPr>
          <p:nvPr/>
        </p:nvCxnSpPr>
        <p:spPr>
          <a:xfrm flipV="1">
            <a:off x="959932" y="2272096"/>
            <a:ext cx="1656184" cy="97768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9CBB18B-4DE2-B53D-3C6E-5274E286F0E1}"/>
              </a:ext>
            </a:extLst>
          </p:cNvPr>
          <p:cNvSpPr txBox="1"/>
          <p:nvPr/>
        </p:nvSpPr>
        <p:spPr>
          <a:xfrm rot="19774465">
            <a:off x="1299253" y="2445483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/>
              <a:t>rows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3EE829-9B41-C3BE-0E81-3E9F47BE11C5}"/>
              </a:ext>
            </a:extLst>
          </p:cNvPr>
          <p:cNvSpPr txBox="1"/>
          <p:nvPr/>
        </p:nvSpPr>
        <p:spPr>
          <a:xfrm rot="518771">
            <a:off x="4422352" y="2116450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/>
              <a:t>columns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A84A3A-3B34-E848-9F75-1F78129FD9E0}"/>
              </a:ext>
            </a:extLst>
          </p:cNvPr>
          <p:cNvSpPr txBox="1"/>
          <p:nvPr/>
        </p:nvSpPr>
        <p:spPr>
          <a:xfrm>
            <a:off x="7886264" y="2120487"/>
            <a:ext cx="3754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/>
              <a:t>Hint 1</a:t>
            </a:r>
          </a:p>
          <a:p>
            <a:r>
              <a:rPr lang="en-AU" sz="1600" dirty="0"/>
              <a:t>How can we find the number of pens from the number of rows and columns?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DB862A-9C1F-D5B1-892E-CD59CBFF6F4E}"/>
              </a:ext>
            </a:extLst>
          </p:cNvPr>
          <p:cNvSpPr txBox="1"/>
          <p:nvPr/>
        </p:nvSpPr>
        <p:spPr>
          <a:xfrm>
            <a:off x="7896511" y="3075520"/>
            <a:ext cx="362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/>
              <a:t>Hint 2</a:t>
            </a:r>
          </a:p>
          <a:p>
            <a:r>
              <a:rPr lang="en-AU" sz="1600"/>
              <a:t>How could you use L-shapes of two panels to construct the pens?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895829-4BB6-AEF8-4F9A-A46A833C2AA0}"/>
              </a:ext>
            </a:extLst>
          </p:cNvPr>
          <p:cNvSpPr/>
          <p:nvPr/>
        </p:nvSpPr>
        <p:spPr>
          <a:xfrm flipH="1">
            <a:off x="9184417" y="4946194"/>
            <a:ext cx="832167" cy="4979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FCA29CC-5BAA-653E-656E-EA9AEEE09E45}"/>
              </a:ext>
            </a:extLst>
          </p:cNvPr>
          <p:cNvSpPr/>
          <p:nvPr/>
        </p:nvSpPr>
        <p:spPr>
          <a:xfrm rot="5400000" flipV="1">
            <a:off x="9592268" y="4505922"/>
            <a:ext cx="931184" cy="48951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022061-CF92-437C-85B8-8F9FF14E79F6}"/>
              </a:ext>
            </a:extLst>
          </p:cNvPr>
          <p:cNvSpPr/>
          <p:nvPr/>
        </p:nvSpPr>
        <p:spPr>
          <a:xfrm>
            <a:off x="7767147" y="2033029"/>
            <a:ext cx="3960440" cy="323171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5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5E06F-A0E6-9FD0-B759-A58029E65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DC162-A253-B6A5-4E7F-8A4737010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 dirty="0"/>
              <a:t>Counting the panels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95E49D-CFBC-4308-6AB9-85E8CF222F4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02822" y="630055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E2B89-3AAC-4F2F-855D-B363B5D51F4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14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B7C1687-1240-EBF5-1DC0-A209274E0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491" y="1836717"/>
            <a:ext cx="2178384" cy="10275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14C281-05D6-31B7-7976-AD4DDDE67601}"/>
                  </a:ext>
                </a:extLst>
              </p:cNvPr>
              <p:cNvSpPr txBox="1"/>
              <p:nvPr/>
            </p:nvSpPr>
            <p:spPr>
              <a:xfrm>
                <a:off x="773183" y="1452551"/>
                <a:ext cx="609447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AU" sz="1600"/>
                  <a:t>Number of pens = number of rows </a:t>
                </a:r>
                <a14:m>
                  <m:oMath xmlns:m="http://schemas.openxmlformats.org/officeDocument/2006/math">
                    <m:r>
                      <a:rPr lang="en-AU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sz="1600"/>
                  <a:t> number of columns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414C281-05D6-31B7-7976-AD4DDDE67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83" y="1452551"/>
                <a:ext cx="6094476" cy="338554"/>
              </a:xfrm>
              <a:prstGeom prst="rect">
                <a:avLst/>
              </a:prstGeom>
              <a:blipFill>
                <a:blip r:embed="rId3"/>
                <a:stretch>
                  <a:fillRect l="-600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A3DB6F8F-7F68-D7E4-ADD8-519CFBD8E4F8}"/>
              </a:ext>
            </a:extLst>
          </p:cNvPr>
          <p:cNvGrpSpPr/>
          <p:nvPr/>
        </p:nvGrpSpPr>
        <p:grpSpPr>
          <a:xfrm>
            <a:off x="2214492" y="3482210"/>
            <a:ext cx="677720" cy="728019"/>
            <a:chOff x="7192191" y="2175216"/>
            <a:chExt cx="677720" cy="72801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FD7881B-1E93-9C83-F843-758793186BDB}"/>
                </a:ext>
              </a:extLst>
            </p:cNvPr>
            <p:cNvSpPr/>
            <p:nvPr/>
          </p:nvSpPr>
          <p:spPr>
            <a:xfrm rot="5400000">
              <a:off x="7508191" y="2491216"/>
              <a:ext cx="677720" cy="45719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19DA728-D775-9E24-0775-A550E1F0F7C1}"/>
                </a:ext>
              </a:extLst>
            </p:cNvPr>
            <p:cNvSpPr/>
            <p:nvPr/>
          </p:nvSpPr>
          <p:spPr>
            <a:xfrm rot="10800000">
              <a:off x="7192191" y="2857516"/>
              <a:ext cx="677720" cy="45719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854735A-073D-EE3B-B706-54832CE963FD}"/>
              </a:ext>
            </a:extLst>
          </p:cNvPr>
          <p:cNvGrpSpPr/>
          <p:nvPr/>
        </p:nvGrpSpPr>
        <p:grpSpPr>
          <a:xfrm>
            <a:off x="2904379" y="3486690"/>
            <a:ext cx="677720" cy="728019"/>
            <a:chOff x="7192191" y="2175216"/>
            <a:chExt cx="677720" cy="728019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274CDDB3-0D4F-1F57-9D8C-968AA4E9CD0C}"/>
                </a:ext>
              </a:extLst>
            </p:cNvPr>
            <p:cNvSpPr/>
            <p:nvPr/>
          </p:nvSpPr>
          <p:spPr>
            <a:xfrm rot="5400000">
              <a:off x="7508191" y="2491216"/>
              <a:ext cx="677720" cy="45719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A4F974E5-77A3-0BAD-2A1B-3B97EEB4F77C}"/>
                </a:ext>
              </a:extLst>
            </p:cNvPr>
            <p:cNvSpPr/>
            <p:nvPr/>
          </p:nvSpPr>
          <p:spPr>
            <a:xfrm rot="10800000">
              <a:off x="7192191" y="2857516"/>
              <a:ext cx="677720" cy="45719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E8F4719-A5F3-5004-9134-F5571A5AE3FA}"/>
              </a:ext>
            </a:extLst>
          </p:cNvPr>
          <p:cNvGrpSpPr/>
          <p:nvPr/>
        </p:nvGrpSpPr>
        <p:grpSpPr>
          <a:xfrm>
            <a:off x="3594266" y="3486690"/>
            <a:ext cx="677720" cy="728019"/>
            <a:chOff x="7192191" y="2175216"/>
            <a:chExt cx="677720" cy="72801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D6A7DD4-C08C-EA74-DE09-7AA9FC385015}"/>
                </a:ext>
              </a:extLst>
            </p:cNvPr>
            <p:cNvSpPr/>
            <p:nvPr/>
          </p:nvSpPr>
          <p:spPr>
            <a:xfrm rot="5400000">
              <a:off x="7508191" y="2491216"/>
              <a:ext cx="677720" cy="45719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5E91410-8941-45AF-A80D-0CF9FF044F23}"/>
                </a:ext>
              </a:extLst>
            </p:cNvPr>
            <p:cNvSpPr/>
            <p:nvPr/>
          </p:nvSpPr>
          <p:spPr>
            <a:xfrm rot="10800000">
              <a:off x="7192191" y="2857516"/>
              <a:ext cx="677720" cy="45719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B8D15DF-6BBC-82DB-1E36-8820C4EB18EB}"/>
              </a:ext>
            </a:extLst>
          </p:cNvPr>
          <p:cNvGrpSpPr/>
          <p:nvPr/>
        </p:nvGrpSpPr>
        <p:grpSpPr>
          <a:xfrm>
            <a:off x="3594266" y="4219289"/>
            <a:ext cx="677720" cy="728019"/>
            <a:chOff x="7192191" y="2175216"/>
            <a:chExt cx="677720" cy="728019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704E30D3-1ACE-79D2-D001-649A5C280293}"/>
                </a:ext>
              </a:extLst>
            </p:cNvPr>
            <p:cNvSpPr/>
            <p:nvPr/>
          </p:nvSpPr>
          <p:spPr>
            <a:xfrm rot="5400000">
              <a:off x="7508191" y="2491216"/>
              <a:ext cx="677720" cy="45719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9EAA07E-CC13-39F1-7797-4565BCFD94F2}"/>
                </a:ext>
              </a:extLst>
            </p:cNvPr>
            <p:cNvSpPr/>
            <p:nvPr/>
          </p:nvSpPr>
          <p:spPr>
            <a:xfrm rot="10800000">
              <a:off x="7192191" y="2857516"/>
              <a:ext cx="677720" cy="45719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373532-A339-A50F-2D69-88D4AD3FA76E}"/>
              </a:ext>
            </a:extLst>
          </p:cNvPr>
          <p:cNvGrpSpPr/>
          <p:nvPr/>
        </p:nvGrpSpPr>
        <p:grpSpPr>
          <a:xfrm>
            <a:off x="2904379" y="4219289"/>
            <a:ext cx="677720" cy="728019"/>
            <a:chOff x="7192191" y="2175216"/>
            <a:chExt cx="677720" cy="72801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0D2AF9D9-0874-0656-2D06-A43CB3D4641A}"/>
                </a:ext>
              </a:extLst>
            </p:cNvPr>
            <p:cNvSpPr/>
            <p:nvPr/>
          </p:nvSpPr>
          <p:spPr>
            <a:xfrm rot="5400000">
              <a:off x="7508191" y="2491216"/>
              <a:ext cx="677720" cy="45719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8A6A343B-D3C3-01D7-DAF2-1359209235C2}"/>
                </a:ext>
              </a:extLst>
            </p:cNvPr>
            <p:cNvSpPr/>
            <p:nvPr/>
          </p:nvSpPr>
          <p:spPr>
            <a:xfrm rot="10800000">
              <a:off x="7192191" y="2857516"/>
              <a:ext cx="677720" cy="45719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47C1AA8-92ED-2604-77C5-C6B9116F5544}"/>
              </a:ext>
            </a:extLst>
          </p:cNvPr>
          <p:cNvGrpSpPr/>
          <p:nvPr/>
        </p:nvGrpSpPr>
        <p:grpSpPr>
          <a:xfrm>
            <a:off x="2223358" y="4219373"/>
            <a:ext cx="677720" cy="728019"/>
            <a:chOff x="7192191" y="2175216"/>
            <a:chExt cx="677720" cy="72801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6494C30D-DD05-C9E8-4065-D0465D1BE19A}"/>
                </a:ext>
              </a:extLst>
            </p:cNvPr>
            <p:cNvSpPr/>
            <p:nvPr/>
          </p:nvSpPr>
          <p:spPr>
            <a:xfrm rot="5400000">
              <a:off x="7508191" y="2491216"/>
              <a:ext cx="677720" cy="45719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C6208958-7E62-2A6E-58D2-82111902871F}"/>
                </a:ext>
              </a:extLst>
            </p:cNvPr>
            <p:cNvSpPr/>
            <p:nvPr/>
          </p:nvSpPr>
          <p:spPr>
            <a:xfrm rot="10800000">
              <a:off x="7192191" y="2857516"/>
              <a:ext cx="677720" cy="45719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46B06A9-0579-4F87-D1B3-C8FE8DBE50B9}"/>
              </a:ext>
            </a:extLst>
          </p:cNvPr>
          <p:cNvSpPr txBox="1"/>
          <p:nvPr/>
        </p:nvSpPr>
        <p:spPr>
          <a:xfrm>
            <a:off x="789935" y="2926199"/>
            <a:ext cx="5030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/>
              <a:t>Each pen starts with two panels joined as an L-shape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09A032F-2561-C76B-1818-21CAB13AA2BB}"/>
              </a:ext>
            </a:extLst>
          </p:cNvPr>
          <p:cNvSpPr txBox="1"/>
          <p:nvPr/>
        </p:nvSpPr>
        <p:spPr>
          <a:xfrm>
            <a:off x="1614395" y="5218429"/>
            <a:ext cx="31277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/>
              <a:t>then add one panel for each row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447823-8C93-3A7F-179B-9650F9FBC57D}"/>
              </a:ext>
            </a:extLst>
          </p:cNvPr>
          <p:cNvSpPr txBox="1"/>
          <p:nvPr/>
        </p:nvSpPr>
        <p:spPr>
          <a:xfrm>
            <a:off x="1614395" y="5595011"/>
            <a:ext cx="3525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/>
              <a:t>then add one panel for each column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10E318C-AB6B-8522-32AB-3DDF817BAAFF}"/>
              </a:ext>
            </a:extLst>
          </p:cNvPr>
          <p:cNvSpPr/>
          <p:nvPr/>
        </p:nvSpPr>
        <p:spPr>
          <a:xfrm rot="5400000" flipV="1">
            <a:off x="1908560" y="4530735"/>
            <a:ext cx="668614" cy="45719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51F1187-2564-8BC5-FE88-BC9F4D7EE003}"/>
              </a:ext>
            </a:extLst>
          </p:cNvPr>
          <p:cNvSpPr/>
          <p:nvPr/>
        </p:nvSpPr>
        <p:spPr>
          <a:xfrm rot="5400000" flipV="1">
            <a:off x="1908248" y="3807244"/>
            <a:ext cx="668614" cy="45719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658A3E96-8551-786B-2266-0680FA7ABD64}"/>
              </a:ext>
            </a:extLst>
          </p:cNvPr>
          <p:cNvSpPr/>
          <p:nvPr/>
        </p:nvSpPr>
        <p:spPr>
          <a:xfrm rot="10800000" flipV="1">
            <a:off x="2219045" y="3436490"/>
            <a:ext cx="668614" cy="45719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220D6D1-CFEF-2FDE-6284-76DD261A10FE}"/>
              </a:ext>
            </a:extLst>
          </p:cNvPr>
          <p:cNvSpPr/>
          <p:nvPr/>
        </p:nvSpPr>
        <p:spPr>
          <a:xfrm rot="10800000" flipV="1">
            <a:off x="2904912" y="3436490"/>
            <a:ext cx="668614" cy="45719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E481077-B804-00E9-834D-69D94EAA4AFA}"/>
              </a:ext>
            </a:extLst>
          </p:cNvPr>
          <p:cNvSpPr/>
          <p:nvPr/>
        </p:nvSpPr>
        <p:spPr>
          <a:xfrm rot="10800000" flipV="1">
            <a:off x="3596610" y="3436490"/>
            <a:ext cx="668614" cy="45719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97EB5F-656F-3734-1D4F-06EF1350DDB4}"/>
              </a:ext>
            </a:extLst>
          </p:cNvPr>
          <p:cNvSpPr txBox="1"/>
          <p:nvPr/>
        </p:nvSpPr>
        <p:spPr>
          <a:xfrm>
            <a:off x="6649249" y="1521690"/>
            <a:ext cx="313900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Counting the panels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59B40D-182C-ADDD-A87C-8A0D345FA525}"/>
              </a:ext>
            </a:extLst>
          </p:cNvPr>
          <p:cNvSpPr txBox="1"/>
          <p:nvPr/>
        </p:nvSpPr>
        <p:spPr>
          <a:xfrm>
            <a:off x="6667537" y="2180189"/>
            <a:ext cx="42691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Step 1: Multiply the number of rows </a:t>
            </a:r>
            <a:br>
              <a:rPr lang="en-AU" sz="2000" dirty="0"/>
            </a:br>
            <a:r>
              <a:rPr lang="en-AU" sz="2000" dirty="0"/>
              <a:t>             by the number of columns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489D21-1AA6-ABB0-696C-2C9AA95D792B}"/>
              </a:ext>
            </a:extLst>
          </p:cNvPr>
          <p:cNvSpPr txBox="1"/>
          <p:nvPr/>
        </p:nvSpPr>
        <p:spPr>
          <a:xfrm>
            <a:off x="6667537" y="3211263"/>
            <a:ext cx="24913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Step 2: Multiply by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4317BF-AC62-DA06-270F-CBEAF9C71CB2}"/>
              </a:ext>
            </a:extLst>
          </p:cNvPr>
          <p:cNvSpPr txBox="1"/>
          <p:nvPr/>
        </p:nvSpPr>
        <p:spPr>
          <a:xfrm>
            <a:off x="6651263" y="4153484"/>
            <a:ext cx="377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Step 3: Add the number of rows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3B7B17-9EC1-753B-E693-047728C5E20B}"/>
              </a:ext>
            </a:extLst>
          </p:cNvPr>
          <p:cNvSpPr txBox="1"/>
          <p:nvPr/>
        </p:nvSpPr>
        <p:spPr>
          <a:xfrm>
            <a:off x="6649249" y="5039349"/>
            <a:ext cx="418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/>
              <a:t>Step 4: Add the number of columns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CBBEA45-8B2D-30A1-50B1-3A22D2BB7D8B}"/>
              </a:ext>
            </a:extLst>
          </p:cNvPr>
          <p:cNvSpPr/>
          <p:nvPr/>
        </p:nvSpPr>
        <p:spPr>
          <a:xfrm>
            <a:off x="6408788" y="1452551"/>
            <a:ext cx="4997547" cy="4481014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4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2" grpId="0"/>
      <p:bldP spid="35" grpId="0"/>
      <p:bldP spid="36" grpId="0"/>
      <p:bldP spid="38" grpId="0" animBg="1"/>
      <p:bldP spid="40" grpId="0" animBg="1"/>
      <p:bldP spid="41" grpId="0" animBg="1"/>
      <p:bldP spid="42" grpId="0" animBg="1"/>
      <p:bldP spid="43" grpId="0" animBg="1"/>
      <p:bldP spid="3" grpId="0"/>
      <p:bldP spid="7" grpId="0"/>
      <p:bldP spid="8" grpId="0"/>
      <p:bldP spid="11" grpId="0"/>
      <p:bldP spid="12" grpId="0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73140-FCA5-A3F4-4508-C2D545B9A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EE42B8E-9201-25A5-C946-5C6C6FF08419}"/>
              </a:ext>
            </a:extLst>
          </p:cNvPr>
          <p:cNvSpPr/>
          <p:nvPr/>
        </p:nvSpPr>
        <p:spPr>
          <a:xfrm>
            <a:off x="762470" y="4415411"/>
            <a:ext cx="10805998" cy="1325749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211CB5-43A3-4D74-3E34-CBF4C111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 dirty="0"/>
              <a:t>Rule for any size array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68C344-D0C8-C695-9A98-13AB1FADE2A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02822" y="630055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F0E35-D3A3-1521-DCE0-DA5D97627BD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15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8825B1-A8B7-F663-112E-869A22A63DF9}"/>
                  </a:ext>
                </a:extLst>
              </p:cNvPr>
              <p:cNvSpPr txBox="1"/>
              <p:nvPr/>
            </p:nvSpPr>
            <p:spPr>
              <a:xfrm>
                <a:off x="861454" y="5132856"/>
                <a:ext cx="109344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800" dirty="0"/>
                  <a:t>Number of panels = number of rows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sz="1800" dirty="0"/>
                  <a:t> number of columns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AU" sz="1800" dirty="0"/>
                  <a:t>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AU" sz="1800" dirty="0"/>
                  <a:t> number of rows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AU" sz="1800" dirty="0"/>
                  <a:t> number of columns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B8825B1-A8B7-F663-112E-869A22A63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54" y="5132856"/>
                <a:ext cx="10934404" cy="369332"/>
              </a:xfrm>
              <a:prstGeom prst="rect">
                <a:avLst/>
              </a:prstGeom>
              <a:blipFill>
                <a:blip r:embed="rId2"/>
                <a:stretch>
                  <a:fillRect l="-44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379E153-C167-04BA-7F79-EFB7E2A2A985}"/>
              </a:ext>
            </a:extLst>
          </p:cNvPr>
          <p:cNvSpPr txBox="1"/>
          <p:nvPr/>
        </p:nvSpPr>
        <p:spPr>
          <a:xfrm>
            <a:off x="2598127" y="1614514"/>
            <a:ext cx="313900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Counting the panels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9227F-C8DB-E9F3-163B-27E35A0C4408}"/>
              </a:ext>
            </a:extLst>
          </p:cNvPr>
          <p:cNvSpPr txBox="1"/>
          <p:nvPr/>
        </p:nvSpPr>
        <p:spPr>
          <a:xfrm>
            <a:off x="2616415" y="2199861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/>
              <a:t>Step 1: Multiply the number of rows by the number of columns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5AC0C2-093F-04F5-878F-8C38CF10CA42}"/>
              </a:ext>
            </a:extLst>
          </p:cNvPr>
          <p:cNvSpPr txBox="1"/>
          <p:nvPr/>
        </p:nvSpPr>
        <p:spPr>
          <a:xfrm>
            <a:off x="2616415" y="2683314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/>
              <a:t>Step 2: Multiply by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119B54-A7DC-D6B0-0326-631FDD099830}"/>
              </a:ext>
            </a:extLst>
          </p:cNvPr>
          <p:cNvSpPr txBox="1"/>
          <p:nvPr/>
        </p:nvSpPr>
        <p:spPr>
          <a:xfrm>
            <a:off x="2616415" y="3178648"/>
            <a:ext cx="341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/>
              <a:t>Step 3: Add the number of rows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069184-877E-ABE3-646A-FB01D8CF10A9}"/>
              </a:ext>
            </a:extLst>
          </p:cNvPr>
          <p:cNvSpPr txBox="1"/>
          <p:nvPr/>
        </p:nvSpPr>
        <p:spPr>
          <a:xfrm>
            <a:off x="2616415" y="3674369"/>
            <a:ext cx="378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800" dirty="0"/>
              <a:t>Step 4: Add the number of columns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AE92FCE-8227-49A1-7ECD-31E736B16032}"/>
              </a:ext>
            </a:extLst>
          </p:cNvPr>
          <p:cNvSpPr/>
          <p:nvPr/>
        </p:nvSpPr>
        <p:spPr>
          <a:xfrm>
            <a:off x="2313432" y="1507843"/>
            <a:ext cx="7690104" cy="2668596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826E250-645D-7EF0-CEF6-DA0D7AA402ED}"/>
              </a:ext>
            </a:extLst>
          </p:cNvPr>
          <p:cNvSpPr txBox="1"/>
          <p:nvPr/>
        </p:nvSpPr>
        <p:spPr>
          <a:xfrm>
            <a:off x="861454" y="4581971"/>
            <a:ext cx="6094476" cy="461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1" dirty="0"/>
              <a:t>Relational rule</a:t>
            </a:r>
          </a:p>
        </p:txBody>
      </p:sp>
    </p:spTree>
    <p:extLst>
      <p:ext uri="{BB962C8B-B14F-4D97-AF65-F5344CB8AC3E}">
        <p14:creationId xmlns:p14="http://schemas.microsoft.com/office/powerpoint/2010/main" val="3516020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96ECBA-737B-3748-2498-2516F08EB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1DA572F-2B4A-46D7-66A5-2A1EE68DEAC6}"/>
              </a:ext>
            </a:extLst>
          </p:cNvPr>
          <p:cNvSpPr/>
          <p:nvPr/>
        </p:nvSpPr>
        <p:spPr>
          <a:xfrm>
            <a:off x="789935" y="5006986"/>
            <a:ext cx="10778566" cy="636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CB27B-D86F-A9D4-0A3B-D2005F099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/>
              <a:t>Design challenge: 24 pens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EA37D-7B2B-C9FB-B22E-93E8FA8A927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02822" y="6300555"/>
            <a:ext cx="4220946" cy="310740"/>
          </a:xfrm>
        </p:spPr>
        <p:txBody>
          <a:bodyPr/>
          <a:lstStyle/>
          <a:p>
            <a:r>
              <a:rPr lang="en-AU" dirty="0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629A3-09F9-D795-883B-1D902CE10D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16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79AAF5-E071-7DB6-CD6E-67F4761ABA99}"/>
                  </a:ext>
                </a:extLst>
              </p:cNvPr>
              <p:cNvSpPr txBox="1"/>
              <p:nvPr/>
            </p:nvSpPr>
            <p:spPr>
              <a:xfrm>
                <a:off x="844015" y="5112270"/>
                <a:ext cx="109344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AU" sz="1800" dirty="0"/>
                  <a:t>Number of panels = number of rows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sz="1800" dirty="0"/>
                  <a:t> number of columns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AU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AU" sz="1800" dirty="0"/>
                  <a:t>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AU" sz="1800" dirty="0"/>
                  <a:t> number of rows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AU" sz="1800" dirty="0"/>
                  <a:t> number of columns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79AAF5-E071-7DB6-CD6E-67F4761AB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15" y="5112270"/>
                <a:ext cx="10934404" cy="369332"/>
              </a:xfrm>
              <a:prstGeom prst="rect">
                <a:avLst/>
              </a:prstGeom>
              <a:blipFill>
                <a:blip r:embed="rId2"/>
                <a:stretch>
                  <a:fillRect l="-446" t="-10000" b="-266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F349DA6C-D25B-59C6-E2DF-99E71EFF6BF5}"/>
              </a:ext>
            </a:extLst>
          </p:cNvPr>
          <p:cNvSpPr txBox="1"/>
          <p:nvPr/>
        </p:nvSpPr>
        <p:spPr>
          <a:xfrm>
            <a:off x="861453" y="1646537"/>
            <a:ext cx="10616399" cy="267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What possible arrangements exist for </a:t>
            </a:r>
            <a:r>
              <a:rPr lang="en-AU" b="1" dirty="0"/>
              <a:t>24 square pens arranged in a rectangle</a:t>
            </a:r>
            <a:r>
              <a:rPr lang="en-AU" dirty="0"/>
              <a:t>? How many panels does each arrangement use?</a:t>
            </a:r>
            <a:br>
              <a:rPr lang="en-AU" dirty="0"/>
            </a:br>
            <a:endParaRPr lang="en-AU" dirty="0"/>
          </a:p>
          <a:p>
            <a:r>
              <a:rPr lang="en-AU" dirty="0"/>
              <a:t>What is the </a:t>
            </a:r>
            <a:r>
              <a:rPr lang="en-AU" b="1" dirty="0"/>
              <a:t>minimum number </a:t>
            </a:r>
            <a:r>
              <a:rPr lang="en-AU" dirty="0"/>
              <a:t>of panels required for 24 pens in a rectangle?</a:t>
            </a:r>
            <a:br>
              <a:rPr lang="en-AU" dirty="0"/>
            </a:br>
            <a:r>
              <a:rPr lang="en-AU" dirty="0"/>
              <a:t> </a:t>
            </a:r>
          </a:p>
          <a:p>
            <a:r>
              <a:rPr lang="en-AU" dirty="0"/>
              <a:t>If 24 square pens can be arranged in any form (not necessarily a rectangle), what arrangement uses the fewest panels?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CFE90A-561D-3823-9726-C1E904DEEBBC}"/>
              </a:ext>
            </a:extLst>
          </p:cNvPr>
          <p:cNvSpPr/>
          <p:nvPr/>
        </p:nvSpPr>
        <p:spPr>
          <a:xfrm>
            <a:off x="789935" y="1580719"/>
            <a:ext cx="10778566" cy="3018713"/>
          </a:xfrm>
          <a:prstGeom prst="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E2155E-E2B5-69BF-609D-991A6E506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70D4-661C-2B2A-38B4-1E598E9FC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/>
              <a:t>Summary – Task 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B8EF48-8153-54C8-F1F5-EA52BFC7878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02822" y="630055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C91B6-6AF5-9F98-D738-31FAA587EB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17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16B9E-4A4B-8788-D7B7-2AC2E67C078D}"/>
              </a:ext>
            </a:extLst>
          </p:cNvPr>
          <p:cNvSpPr txBox="1">
            <a:spLocks/>
          </p:cNvSpPr>
          <p:nvPr/>
        </p:nvSpPr>
        <p:spPr>
          <a:xfrm>
            <a:off x="777756" y="2440280"/>
            <a:ext cx="10706664" cy="19774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/>
              <a:t>Growing patterns can be expressed with step-by-step, relational rules and algorithms.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/>
              <a:t>Rules can involve more than one input (e.g. number of rows and number of columns).</a:t>
            </a: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r>
              <a:rPr lang="en-AU" sz="1400" dirty="0">
                <a:solidFill>
                  <a:srgbClr val="FF0000"/>
                </a:solidFill>
              </a:rPr>
              <a:t>				  </a:t>
            </a:r>
          </a:p>
          <a:p>
            <a:pPr lvl="1"/>
            <a:r>
              <a:rPr lang="en-AU" sz="1400" dirty="0">
                <a:solidFill>
                  <a:srgbClr val="FF0000"/>
                </a:solidFill>
              </a:rPr>
              <a:t> 											</a:t>
            </a:r>
          </a:p>
          <a:p>
            <a:r>
              <a:rPr lang="en-AU" b="0" dirty="0"/>
              <a:t>	</a:t>
            </a:r>
          </a:p>
          <a:p>
            <a:endParaRPr lang="en-AU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2B829F-DBE2-DAFF-AFB2-FE567611B934}"/>
              </a:ext>
            </a:extLst>
          </p:cNvPr>
          <p:cNvSpPr txBox="1"/>
          <p:nvPr/>
        </p:nvSpPr>
        <p:spPr>
          <a:xfrm>
            <a:off x="770553" y="1611143"/>
            <a:ext cx="3659976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What did we learn today?</a:t>
            </a:r>
          </a:p>
        </p:txBody>
      </p:sp>
    </p:spTree>
    <p:extLst>
      <p:ext uri="{BB962C8B-B14F-4D97-AF65-F5344CB8AC3E}">
        <p14:creationId xmlns:p14="http://schemas.microsoft.com/office/powerpoint/2010/main" val="34943309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2EB90-F16B-0BBE-53F6-2B0596291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848BB-203A-CA7C-D8DE-1B4A75FF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/>
          <a:lstStyle/>
          <a:p>
            <a:r>
              <a:rPr lang="en-AU"/>
              <a:t>Task 3 • Show design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81C70F-8090-EFA5-67D6-4370060A4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18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BCDDD-0EE0-9139-F489-3AE4D201B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</p:spTree>
    <p:extLst>
      <p:ext uri="{BB962C8B-B14F-4D97-AF65-F5344CB8AC3E}">
        <p14:creationId xmlns:p14="http://schemas.microsoft.com/office/powerpoint/2010/main" val="4167871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0F4F6-58FF-D76C-BB58-C2919580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Design the show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0B213-F0EB-535A-F59D-69169470785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ADC27-5236-8DCD-FEB3-E815338A6CE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AU" sz="1200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19</a:t>
            </a:fld>
            <a:r>
              <a:rPr sz="1200"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1554859-F23F-89C6-F028-409E873C6967}"/>
              </a:ext>
            </a:extLst>
          </p:cNvPr>
          <p:cNvSpPr txBox="1">
            <a:spLocks/>
          </p:cNvSpPr>
          <p:nvPr/>
        </p:nvSpPr>
        <p:spPr>
          <a:xfrm>
            <a:off x="815856" y="1628800"/>
            <a:ext cx="10706664" cy="21193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The show will have a </a:t>
            </a:r>
            <a:r>
              <a:rPr lang="en-AU" sz="1800" dirty="0"/>
              <a:t>total of 400 animals</a:t>
            </a:r>
            <a:r>
              <a:rPr lang="en-AU" sz="1800" b="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This can be any combination of sheep or pigs but there must be </a:t>
            </a:r>
            <a:r>
              <a:rPr lang="en-AU" sz="1800" dirty="0"/>
              <a:t>at least 80 of each</a:t>
            </a:r>
            <a:r>
              <a:rPr lang="en-AU" sz="1800" b="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b="0" dirty="0"/>
              <a:t>There are </a:t>
            </a:r>
            <a:r>
              <a:rPr lang="en-AU" sz="1800" dirty="0"/>
              <a:t>two sheep in each pen </a:t>
            </a:r>
            <a:r>
              <a:rPr lang="en-AU" sz="1800" b="0" dirty="0"/>
              <a:t>and </a:t>
            </a:r>
            <a:r>
              <a:rPr lang="en-AU" sz="1800" dirty="0"/>
              <a:t>three pigs in each pen</a:t>
            </a:r>
            <a:r>
              <a:rPr lang="en-AU" sz="1800" b="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Sheep pens cost $10 for each panel </a:t>
            </a:r>
            <a:r>
              <a:rPr lang="en-AU" sz="1800" b="0" dirty="0"/>
              <a:t>used. Sheep pens must be a single row of connected squares.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/>
              <a:t>Pig pens cost $20 for each panel </a:t>
            </a:r>
            <a:r>
              <a:rPr lang="en-AU" sz="1800" b="0" dirty="0"/>
              <a:t>used. Pig pens are squares but can be arranged in any form.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0" dirty="0"/>
          </a:p>
          <a:p>
            <a:endParaRPr lang="en-AU" b="0" dirty="0"/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r>
              <a:rPr lang="en-AU" sz="1400" dirty="0">
                <a:solidFill>
                  <a:srgbClr val="FF0000"/>
                </a:solidFill>
              </a:rPr>
              <a:t>				  </a:t>
            </a:r>
          </a:p>
          <a:p>
            <a:pPr lvl="1"/>
            <a:r>
              <a:rPr lang="en-AU" sz="1400" dirty="0">
                <a:solidFill>
                  <a:srgbClr val="FF0000"/>
                </a:solidFill>
              </a:rPr>
              <a:t> 											</a:t>
            </a:r>
          </a:p>
          <a:p>
            <a:r>
              <a:rPr lang="en-AU" b="0" dirty="0"/>
              <a:t>	</a:t>
            </a:r>
          </a:p>
          <a:p>
            <a:endParaRPr lang="en-AU" b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7C3DAF-F143-1407-E347-4B2AF149C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752" y="300601"/>
            <a:ext cx="1361312" cy="8244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D4CCD2-F6B3-232F-27DA-98F4306E2D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144" y="302139"/>
            <a:ext cx="1361312" cy="8695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18EDBE-840E-F3F3-D6CF-CB47D5F4A1FD}"/>
              </a:ext>
            </a:extLst>
          </p:cNvPr>
          <p:cNvSpPr txBox="1"/>
          <p:nvPr/>
        </p:nvSpPr>
        <p:spPr>
          <a:xfrm>
            <a:off x="1483680" y="5615376"/>
            <a:ext cx="8968161" cy="461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/>
              <a:t>Your task is to create a design that gives the cheapest total price.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5A9D9A-E44A-58E2-4733-D45FC3530E6E}"/>
              </a:ext>
            </a:extLst>
          </p:cNvPr>
          <p:cNvSpPr/>
          <p:nvPr/>
        </p:nvSpPr>
        <p:spPr>
          <a:xfrm>
            <a:off x="837210" y="3557016"/>
            <a:ext cx="10805998" cy="94546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A00018-B550-4C72-A2E5-1C0F4BF44682}"/>
                  </a:ext>
                </a:extLst>
              </p:cNvPr>
              <p:cNvSpPr txBox="1"/>
              <p:nvPr/>
            </p:nvSpPr>
            <p:spPr>
              <a:xfrm>
                <a:off x="865665" y="3516626"/>
                <a:ext cx="4684296" cy="872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AU" sz="1800" b="1" dirty="0"/>
                  <a:t>Sheep pens (in a single row)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sz="1800" dirty="0"/>
                  <a:t>Number of panels = 3 </a:t>
                </a:r>
                <a14:m>
                  <m:oMath xmlns:m="http://schemas.openxmlformats.org/officeDocument/2006/math">
                    <m:r>
                      <a:rPr lang="en-AU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sz="1800" dirty="0"/>
                  <a:t> number of pens + 1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1A00018-B550-4C72-A2E5-1C0F4BF4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665" y="3516626"/>
                <a:ext cx="4684296" cy="872034"/>
              </a:xfrm>
              <a:prstGeom prst="rect">
                <a:avLst/>
              </a:prstGeom>
              <a:blipFill>
                <a:blip r:embed="rId4"/>
                <a:stretch>
                  <a:fillRect l="-1042" r="-260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>
            <a:extLst>
              <a:ext uri="{FF2B5EF4-FFF2-40B4-BE49-F238E27FC236}">
                <a16:creationId xmlns:a16="http://schemas.microsoft.com/office/drawing/2014/main" id="{FC71A1C0-7350-0371-1227-9F6A131D3DEA}"/>
              </a:ext>
            </a:extLst>
          </p:cNvPr>
          <p:cNvSpPr/>
          <p:nvPr/>
        </p:nvSpPr>
        <p:spPr>
          <a:xfrm>
            <a:off x="834676" y="4576062"/>
            <a:ext cx="10805998" cy="98585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3664D1-F6C8-52F9-D5F8-ACBF5584CD28}"/>
                  </a:ext>
                </a:extLst>
              </p:cNvPr>
              <p:cNvSpPr txBox="1"/>
              <p:nvPr/>
            </p:nvSpPr>
            <p:spPr>
              <a:xfrm>
                <a:off x="863131" y="4564098"/>
                <a:ext cx="10934404" cy="8720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AU" sz="1800" b="1" dirty="0"/>
                  <a:t>Pig pens (if arranged in a rectangle)</a:t>
                </a:r>
              </a:p>
              <a:p>
                <a:pPr>
                  <a:lnSpc>
                    <a:spcPct val="150000"/>
                  </a:lnSpc>
                </a:pPr>
                <a:r>
                  <a:rPr lang="en-AU" sz="1800" dirty="0"/>
                  <a:t>Number of panels = number of rows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sz="1800" dirty="0"/>
                  <a:t> number of columns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AU" sz="1800" dirty="0"/>
                  <a:t> 2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AU" sz="1800" dirty="0"/>
                  <a:t> number of rows </a:t>
                </a:r>
                <a14:m>
                  <m:oMath xmlns:m="http://schemas.openxmlformats.org/officeDocument/2006/math">
                    <m:r>
                      <a:rPr lang="en-AU" sz="1800" i="1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AU" sz="1800" dirty="0"/>
                  <a:t> number of columns 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3664D1-F6C8-52F9-D5F8-ACBF5584CD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131" y="4564098"/>
                <a:ext cx="10934404" cy="872034"/>
              </a:xfrm>
              <a:prstGeom prst="rect">
                <a:avLst/>
              </a:prstGeom>
              <a:blipFill>
                <a:blip r:embed="rId5"/>
                <a:stretch>
                  <a:fillRect l="-502" b="-1049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31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 animBg="1"/>
      <p:bldP spid="16" grpId="0"/>
      <p:bldP spid="17" grpId="0" animBg="1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B2B4A-4361-22CF-CFE2-9C1F65D84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020" y="2928230"/>
            <a:ext cx="8865375" cy="1001540"/>
          </a:xfrm>
        </p:spPr>
        <p:txBody>
          <a:bodyPr/>
          <a:lstStyle/>
          <a:p>
            <a:r>
              <a:rPr lang="en-AU"/>
              <a:t>Task 1 • Sheep pens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E7C3C2-479B-4383-483E-C04D8798F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2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714AA-5EAE-63DC-069D-5BBDA50A8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C927AD-8683-1473-712D-C44F5BF0A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208" y="2420841"/>
            <a:ext cx="3588943" cy="217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6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27F2D-10C6-7446-EDBE-446613B1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/>
              <a:t>Agricultural show – sheep pens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E25B5-4AB4-9356-B28C-75084F110D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9936" y="1556792"/>
            <a:ext cx="10616398" cy="38520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AU" sz="2000" b="0" dirty="0">
                <a:cs typeface="Arial"/>
              </a:rPr>
              <a:t>An agricultural show needs to build pens that contain sheep. </a:t>
            </a:r>
          </a:p>
          <a:p>
            <a:r>
              <a:rPr lang="en-AU" sz="2000" b="0" dirty="0"/>
              <a:t>Each pen is made from fence panels.</a:t>
            </a:r>
          </a:p>
          <a:p>
            <a:endParaRPr lang="en-AU" sz="2000" b="0" dirty="0"/>
          </a:p>
          <a:p>
            <a:endParaRPr lang="en-AU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44123-B458-2F97-E1CB-618C20E8C39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F40FD8-70F3-DB29-7FBD-AB3933EFA05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3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D3E89A-9826-70FA-E3A0-725CBEBB28FA}"/>
              </a:ext>
            </a:extLst>
          </p:cNvPr>
          <p:cNvSpPr txBox="1"/>
          <p:nvPr/>
        </p:nvSpPr>
        <p:spPr>
          <a:xfrm>
            <a:off x="4433250" y="5747325"/>
            <a:ext cx="132777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/>
              <a:t>iStock/</a:t>
            </a:r>
            <a:r>
              <a:rPr lang="en-AU" sz="1000" dirty="0">
                <a:hlinkClick r:id="rId2"/>
              </a:rPr>
              <a:t>Scott O'Neill</a:t>
            </a:r>
            <a:endParaRPr lang="en-AU" sz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AFA968-51EF-CDA9-2E1C-66B13AF771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6" y="2509403"/>
            <a:ext cx="4820064" cy="32133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5496F8-DA0C-F010-B89E-538CA1E942A3}"/>
              </a:ext>
            </a:extLst>
          </p:cNvPr>
          <p:cNvSpPr txBox="1"/>
          <p:nvPr/>
        </p:nvSpPr>
        <p:spPr>
          <a:xfrm>
            <a:off x="6437757" y="2586483"/>
            <a:ext cx="4820064" cy="2308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How many pens might be required?</a:t>
            </a:r>
          </a:p>
          <a:p>
            <a:r>
              <a:rPr lang="en-AU" sz="2000" dirty="0"/>
              <a:t> </a:t>
            </a:r>
          </a:p>
          <a:p>
            <a:r>
              <a:rPr lang="en-AU" sz="2000" dirty="0"/>
              <a:t>How many panels might be needed to build these pens? </a:t>
            </a:r>
          </a:p>
          <a:p>
            <a:endParaRPr lang="en-AU" sz="2000" dirty="0"/>
          </a:p>
          <a:p>
            <a:r>
              <a:rPr lang="en-AU" sz="2000" dirty="0"/>
              <a:t>What else might we need to consider? </a:t>
            </a:r>
          </a:p>
          <a:p>
            <a:endParaRPr lang="en-AU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488ADF-AC53-FF8D-896F-38EBBF117817}"/>
              </a:ext>
            </a:extLst>
          </p:cNvPr>
          <p:cNvSpPr/>
          <p:nvPr/>
        </p:nvSpPr>
        <p:spPr>
          <a:xfrm>
            <a:off x="6345936" y="2509403"/>
            <a:ext cx="4820064" cy="21540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3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41BD4-9458-2388-B9B1-9B6D8592D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73DE-2320-8396-1569-A194721F9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 dirty="0"/>
              <a:t>Representing pens in two dimensions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16CCF-E0CB-FA0D-7235-EF0A347FAE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9936" y="1556792"/>
            <a:ext cx="10922688" cy="1052500"/>
          </a:xfrm>
        </p:spPr>
        <p:txBody>
          <a:bodyPr/>
          <a:lstStyle/>
          <a:p>
            <a:r>
              <a:rPr lang="en-AU" sz="2000" b="0" dirty="0"/>
              <a:t>A pen can be represented as a square where the sides of the square represent the fence panels.</a:t>
            </a:r>
          </a:p>
          <a:p>
            <a:endParaRPr lang="en-AU" sz="1400" b="0" dirty="0"/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r>
              <a:rPr lang="en-AU" sz="1400" dirty="0">
                <a:solidFill>
                  <a:srgbClr val="FF0000"/>
                </a:solidFill>
              </a:rPr>
              <a:t> </a:t>
            </a:r>
          </a:p>
          <a:p>
            <a:endParaRPr lang="en-AU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EB7ED-8804-A63C-2788-92D2FAFF1274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9F88E5-2B51-7190-21CB-AAE282662D7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4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535E73-3C54-A7D5-9BAA-3D281CA090A7}"/>
              </a:ext>
            </a:extLst>
          </p:cNvPr>
          <p:cNvGrpSpPr/>
          <p:nvPr/>
        </p:nvGrpSpPr>
        <p:grpSpPr>
          <a:xfrm>
            <a:off x="4607534" y="2593309"/>
            <a:ext cx="2716810" cy="2445296"/>
            <a:chOff x="4936718" y="2923279"/>
            <a:chExt cx="2123841" cy="194517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90738CB-BAA7-023A-1B01-13E8351745E5}"/>
                </a:ext>
              </a:extLst>
            </p:cNvPr>
            <p:cNvSpPr/>
            <p:nvPr/>
          </p:nvSpPr>
          <p:spPr>
            <a:xfrm>
              <a:off x="5021244" y="2924240"/>
              <a:ext cx="1944216" cy="72008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C2C4A69-2033-3431-2F61-F54181BA527C}"/>
                </a:ext>
              </a:extLst>
            </p:cNvPr>
            <p:cNvSpPr/>
            <p:nvPr/>
          </p:nvSpPr>
          <p:spPr>
            <a:xfrm>
              <a:off x="5021244" y="4795487"/>
              <a:ext cx="1944216" cy="72008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96C376B-7286-0FFA-A3AD-ED24EBE737DD}"/>
                </a:ext>
              </a:extLst>
            </p:cNvPr>
            <p:cNvSpPr/>
            <p:nvPr/>
          </p:nvSpPr>
          <p:spPr>
            <a:xfrm rot="5400000">
              <a:off x="4000614" y="3860344"/>
              <a:ext cx="1944216" cy="72008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946D999-3BDF-CADF-8C44-FC93A9A24A56}"/>
                </a:ext>
              </a:extLst>
            </p:cNvPr>
            <p:cNvSpPr/>
            <p:nvPr/>
          </p:nvSpPr>
          <p:spPr>
            <a:xfrm rot="5400000">
              <a:off x="6052447" y="3859383"/>
              <a:ext cx="1944216" cy="72008"/>
            </a:xfrm>
            <a:prstGeom prst="roundRect">
              <a:avLst/>
            </a:prstGeom>
            <a:solidFill>
              <a:srgbClr val="E6E6E6"/>
            </a:solidFill>
            <a:ln>
              <a:solidFill>
                <a:srgbClr val="8F999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4C3C719-69B1-EB76-FCC2-6027DB451F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1362" y="3512225"/>
              <a:ext cx="1546996" cy="813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6369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62558-5DB0-7BDC-93B5-F5BD44CD0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8B388-3B6F-45C4-C02D-8FBDB6AC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/>
              <a:t>Row of connected square pens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B253-6170-F310-CB7A-5C88CD78B7F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9936" y="1556792"/>
            <a:ext cx="8208553" cy="53034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AU" sz="2000" b="0" dirty="0">
                <a:cs typeface="Arial"/>
              </a:rPr>
              <a:t>A row of connected pens will be built.</a:t>
            </a: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r>
              <a:rPr lang="en-AU" sz="1400" dirty="0">
                <a:solidFill>
                  <a:srgbClr val="FF0000"/>
                </a:solidFill>
              </a:rPr>
              <a:t> </a:t>
            </a:r>
          </a:p>
          <a:p>
            <a:endParaRPr lang="en-AU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E94A34-4C4E-A345-AE07-72BA9370F33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985527" y="626431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050B16-26CB-B49F-3E9A-23FBDDC7D8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5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E37559C-6C0C-EFE7-547D-776586BF6586}"/>
              </a:ext>
            </a:extLst>
          </p:cNvPr>
          <p:cNvSpPr/>
          <p:nvPr/>
        </p:nvSpPr>
        <p:spPr>
          <a:xfrm>
            <a:off x="885094" y="2054962"/>
            <a:ext cx="194421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41327C5-3C3C-34E8-65A6-50507CF84BA6}"/>
              </a:ext>
            </a:extLst>
          </p:cNvPr>
          <p:cNvSpPr/>
          <p:nvPr/>
        </p:nvSpPr>
        <p:spPr>
          <a:xfrm>
            <a:off x="885094" y="3926209"/>
            <a:ext cx="194421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E5EBDAC-CF5A-9354-2EC2-EF6520C39BE0}"/>
              </a:ext>
            </a:extLst>
          </p:cNvPr>
          <p:cNvSpPr/>
          <p:nvPr/>
        </p:nvSpPr>
        <p:spPr>
          <a:xfrm rot="5400000">
            <a:off x="-135536" y="2991066"/>
            <a:ext cx="194421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16C9755-4631-9D07-DD49-0C1EF2919D6F}"/>
              </a:ext>
            </a:extLst>
          </p:cNvPr>
          <p:cNvSpPr/>
          <p:nvPr/>
        </p:nvSpPr>
        <p:spPr>
          <a:xfrm rot="5400000">
            <a:off x="1916297" y="2990105"/>
            <a:ext cx="194421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F167AE4-F413-95CF-A529-FA4D79776A49}"/>
              </a:ext>
            </a:extLst>
          </p:cNvPr>
          <p:cNvSpPr/>
          <p:nvPr/>
        </p:nvSpPr>
        <p:spPr>
          <a:xfrm>
            <a:off x="2936928" y="2054962"/>
            <a:ext cx="194421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162BD33-8E74-13F4-D01D-86C54D013A08}"/>
              </a:ext>
            </a:extLst>
          </p:cNvPr>
          <p:cNvSpPr/>
          <p:nvPr/>
        </p:nvSpPr>
        <p:spPr>
          <a:xfrm>
            <a:off x="2936928" y="3926209"/>
            <a:ext cx="194421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2841E71-6F08-CEC3-3770-1D2CCEFAFDEC}"/>
              </a:ext>
            </a:extLst>
          </p:cNvPr>
          <p:cNvSpPr/>
          <p:nvPr/>
        </p:nvSpPr>
        <p:spPr>
          <a:xfrm rot="5400000">
            <a:off x="3968131" y="2990105"/>
            <a:ext cx="194421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9B3BDDB-2063-EEF5-206A-D489303033DC}"/>
              </a:ext>
            </a:extLst>
          </p:cNvPr>
          <p:cNvSpPr/>
          <p:nvPr/>
        </p:nvSpPr>
        <p:spPr>
          <a:xfrm>
            <a:off x="4991867" y="2054962"/>
            <a:ext cx="194421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1AB54DCB-EF24-F8F0-57CF-A053E9458B73}"/>
              </a:ext>
            </a:extLst>
          </p:cNvPr>
          <p:cNvSpPr/>
          <p:nvPr/>
        </p:nvSpPr>
        <p:spPr>
          <a:xfrm>
            <a:off x="4991867" y="3926209"/>
            <a:ext cx="194421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B3F943E-03AC-9E72-CE9C-C9F8A488D8D4}"/>
              </a:ext>
            </a:extLst>
          </p:cNvPr>
          <p:cNvSpPr/>
          <p:nvPr/>
        </p:nvSpPr>
        <p:spPr>
          <a:xfrm rot="5400000">
            <a:off x="6023070" y="2990105"/>
            <a:ext cx="194421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2214CE2-DDD2-7755-1FF9-F7AE4BE9D763}"/>
              </a:ext>
            </a:extLst>
          </p:cNvPr>
          <p:cNvSpPr/>
          <p:nvPr/>
        </p:nvSpPr>
        <p:spPr>
          <a:xfrm>
            <a:off x="7054273" y="2053737"/>
            <a:ext cx="194421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8B8F42AC-E5FE-B5B9-39FD-A377C96CB29E}"/>
              </a:ext>
            </a:extLst>
          </p:cNvPr>
          <p:cNvSpPr/>
          <p:nvPr/>
        </p:nvSpPr>
        <p:spPr>
          <a:xfrm>
            <a:off x="7054273" y="3924984"/>
            <a:ext cx="194421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3FBECAB-7B8C-5B03-12DB-3A58C8F82FB6}"/>
              </a:ext>
            </a:extLst>
          </p:cNvPr>
          <p:cNvSpPr/>
          <p:nvPr/>
        </p:nvSpPr>
        <p:spPr>
          <a:xfrm rot="5400000">
            <a:off x="8085476" y="2988880"/>
            <a:ext cx="194421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D5CF435-2A30-A177-6B33-078A9319E41A}"/>
              </a:ext>
            </a:extLst>
          </p:cNvPr>
          <p:cNvSpPr/>
          <p:nvPr/>
        </p:nvSpPr>
        <p:spPr>
          <a:xfrm>
            <a:off x="9106524" y="2053737"/>
            <a:ext cx="194421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51705A-CA44-7705-8B04-D6121B308BED}"/>
              </a:ext>
            </a:extLst>
          </p:cNvPr>
          <p:cNvSpPr/>
          <p:nvPr/>
        </p:nvSpPr>
        <p:spPr>
          <a:xfrm>
            <a:off x="9106524" y="3924984"/>
            <a:ext cx="194421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DC4FC66-16A3-7E00-F49C-63A850752ACC}"/>
              </a:ext>
            </a:extLst>
          </p:cNvPr>
          <p:cNvSpPr/>
          <p:nvPr/>
        </p:nvSpPr>
        <p:spPr>
          <a:xfrm rot="5400000">
            <a:off x="10137727" y="2988880"/>
            <a:ext cx="194421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B4B68A-22F8-AC65-B822-9DBBAFD5259C}"/>
              </a:ext>
            </a:extLst>
          </p:cNvPr>
          <p:cNvSpPr txBox="1">
            <a:spLocks/>
          </p:cNvSpPr>
          <p:nvPr/>
        </p:nvSpPr>
        <p:spPr>
          <a:xfrm>
            <a:off x="800568" y="4308062"/>
            <a:ext cx="9975952" cy="5303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2000" b="0" dirty="0"/>
              <a:t>How many panels are required to build different numbers of connected pens?</a:t>
            </a: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r>
              <a:rPr lang="en-AU" sz="1400" dirty="0">
                <a:solidFill>
                  <a:srgbClr val="FF0000"/>
                </a:solidFill>
              </a:rPr>
              <a:t> </a:t>
            </a:r>
          </a:p>
          <a:p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2719061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CDFE56-CDF9-4756-5A50-54EB3E47E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3C0C-F581-95CE-39F8-8E602547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/>
              <a:t>Connected pens – building from separate squares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EEDEC5-1166-D13A-45A5-47D7E257C0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02822" y="630055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16B86-4D19-3305-4685-3A10B873EE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6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0800C8-C6D4-FAD7-6EAB-EA62D13CA3F8}"/>
              </a:ext>
            </a:extLst>
          </p:cNvPr>
          <p:cNvSpPr txBox="1">
            <a:spLocks/>
          </p:cNvSpPr>
          <p:nvPr/>
        </p:nvSpPr>
        <p:spPr>
          <a:xfrm>
            <a:off x="789934" y="1565324"/>
            <a:ext cx="9817105" cy="5303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2000" b="0" dirty="0"/>
              <a:t>How many panels are required to build different numbers of connected pens?</a:t>
            </a: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endParaRPr lang="en-AU" b="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EF04B03-463E-64B3-6E3C-CECD337B10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9935980"/>
              </p:ext>
            </p:extLst>
          </p:nvPr>
        </p:nvGraphicFramePr>
        <p:xfrm>
          <a:off x="807784" y="2171120"/>
          <a:ext cx="9465144" cy="741680"/>
        </p:xfrm>
        <a:graphic>
          <a:graphicData uri="http://schemas.openxmlformats.org/drawingml/2006/table">
            <a:tbl>
              <a:tblPr firstRow="1" bandRow="1"/>
              <a:tblGrid>
                <a:gridCol w="1728192">
                  <a:extLst>
                    <a:ext uri="{9D8B030D-6E8A-4147-A177-3AD203B41FA5}">
                      <a16:colId xmlns:a16="http://schemas.microsoft.com/office/drawing/2014/main" val="4011548397"/>
                    </a:ext>
                  </a:extLst>
                </a:gridCol>
                <a:gridCol w="967119">
                  <a:extLst>
                    <a:ext uri="{9D8B030D-6E8A-4147-A177-3AD203B41FA5}">
                      <a16:colId xmlns:a16="http://schemas.microsoft.com/office/drawing/2014/main" val="2919696057"/>
                    </a:ext>
                  </a:extLst>
                </a:gridCol>
                <a:gridCol w="967119">
                  <a:extLst>
                    <a:ext uri="{9D8B030D-6E8A-4147-A177-3AD203B41FA5}">
                      <a16:colId xmlns:a16="http://schemas.microsoft.com/office/drawing/2014/main" val="1731356642"/>
                    </a:ext>
                  </a:extLst>
                </a:gridCol>
                <a:gridCol w="967119">
                  <a:extLst>
                    <a:ext uri="{9D8B030D-6E8A-4147-A177-3AD203B41FA5}">
                      <a16:colId xmlns:a16="http://schemas.microsoft.com/office/drawing/2014/main" val="1790873540"/>
                    </a:ext>
                  </a:extLst>
                </a:gridCol>
                <a:gridCol w="967119">
                  <a:extLst>
                    <a:ext uri="{9D8B030D-6E8A-4147-A177-3AD203B41FA5}">
                      <a16:colId xmlns:a16="http://schemas.microsoft.com/office/drawing/2014/main" val="570803587"/>
                    </a:ext>
                  </a:extLst>
                </a:gridCol>
                <a:gridCol w="967119">
                  <a:extLst>
                    <a:ext uri="{9D8B030D-6E8A-4147-A177-3AD203B41FA5}">
                      <a16:colId xmlns:a16="http://schemas.microsoft.com/office/drawing/2014/main" val="10076385"/>
                    </a:ext>
                  </a:extLst>
                </a:gridCol>
                <a:gridCol w="967119">
                  <a:extLst>
                    <a:ext uri="{9D8B030D-6E8A-4147-A177-3AD203B41FA5}">
                      <a16:colId xmlns:a16="http://schemas.microsoft.com/office/drawing/2014/main" val="849589975"/>
                    </a:ext>
                  </a:extLst>
                </a:gridCol>
                <a:gridCol w="967119">
                  <a:extLst>
                    <a:ext uri="{9D8B030D-6E8A-4147-A177-3AD203B41FA5}">
                      <a16:colId xmlns:a16="http://schemas.microsoft.com/office/drawing/2014/main" val="863811396"/>
                    </a:ext>
                  </a:extLst>
                </a:gridCol>
                <a:gridCol w="967119">
                  <a:extLst>
                    <a:ext uri="{9D8B030D-6E8A-4147-A177-3AD203B41FA5}">
                      <a16:colId xmlns:a16="http://schemas.microsoft.com/office/drawing/2014/main" val="17762374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AU" sz="1400" dirty="0">
                          <a:solidFill>
                            <a:schemeClr val="bg1"/>
                          </a:solidFill>
                        </a:rPr>
                        <a:t>Number of pens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/>
                        <a:t>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622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1400">
                          <a:solidFill>
                            <a:schemeClr val="bg1"/>
                          </a:solidFill>
                        </a:rPr>
                        <a:t>Number of panels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40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049189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2798DA-F168-E9AD-E46C-3A790FE3D7B4}"/>
                  </a:ext>
                </a:extLst>
              </p:cNvPr>
              <p:cNvSpPr txBox="1"/>
              <p:nvPr/>
            </p:nvSpPr>
            <p:spPr>
              <a:xfrm>
                <a:off x="3253364" y="3194006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AU" sz="200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2798DA-F168-E9AD-E46C-3A790FE3D7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3364" y="3194006"/>
                <a:ext cx="405560" cy="307777"/>
              </a:xfrm>
              <a:prstGeom prst="rect">
                <a:avLst/>
              </a:prstGeom>
              <a:blipFill>
                <a:blip r:embed="rId2"/>
                <a:stretch>
                  <a:fillRect l="-12121" r="-1212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Curved Up 11">
            <a:extLst>
              <a:ext uri="{FF2B5EF4-FFF2-40B4-BE49-F238E27FC236}">
                <a16:creationId xmlns:a16="http://schemas.microsoft.com/office/drawing/2014/main" id="{2BA1EB28-61F0-0A82-A0AF-A2DEF0BFC9B0}"/>
              </a:ext>
            </a:extLst>
          </p:cNvPr>
          <p:cNvSpPr/>
          <p:nvPr/>
        </p:nvSpPr>
        <p:spPr>
          <a:xfrm>
            <a:off x="2984631" y="2920885"/>
            <a:ext cx="1008112" cy="273121"/>
          </a:xfrm>
          <a:prstGeom prst="curved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901247-46F7-ABEE-38A3-91A995E995CB}"/>
                  </a:ext>
                </a:extLst>
              </p:cNvPr>
              <p:cNvSpPr txBox="1"/>
              <p:nvPr/>
            </p:nvSpPr>
            <p:spPr>
              <a:xfrm>
                <a:off x="4261476" y="3194006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AU" sz="200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8901247-46F7-ABEE-38A3-91A995E99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1476" y="3194006"/>
                <a:ext cx="405560" cy="307777"/>
              </a:xfrm>
              <a:prstGeom prst="rect">
                <a:avLst/>
              </a:prstGeom>
              <a:blipFill>
                <a:blip r:embed="rId3"/>
                <a:stretch>
                  <a:fillRect l="-11940" r="-1194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B7044756-66CF-9F08-3A53-AB35FBDE0909}"/>
              </a:ext>
            </a:extLst>
          </p:cNvPr>
          <p:cNvSpPr/>
          <p:nvPr/>
        </p:nvSpPr>
        <p:spPr>
          <a:xfrm>
            <a:off x="3992743" y="2920885"/>
            <a:ext cx="1008112" cy="273121"/>
          </a:xfrm>
          <a:prstGeom prst="curved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FE746E-5B88-6F25-B9DD-24112E8AD545}"/>
                  </a:ext>
                </a:extLst>
              </p:cNvPr>
              <p:cNvSpPr txBox="1"/>
              <p:nvPr/>
            </p:nvSpPr>
            <p:spPr>
              <a:xfrm>
                <a:off x="5269588" y="3194006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AU" sz="200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5FE746E-5B88-6F25-B9DD-24112E8AD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588" y="3194006"/>
                <a:ext cx="405560" cy="307777"/>
              </a:xfrm>
              <a:prstGeom prst="rect">
                <a:avLst/>
              </a:prstGeom>
              <a:blipFill>
                <a:blip r:embed="rId3"/>
                <a:stretch>
                  <a:fillRect l="-11940" r="-1194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Arrow: Curved Up 22">
            <a:extLst>
              <a:ext uri="{FF2B5EF4-FFF2-40B4-BE49-F238E27FC236}">
                <a16:creationId xmlns:a16="http://schemas.microsoft.com/office/drawing/2014/main" id="{33E1A30C-D59B-771B-ACFD-3E177442983C}"/>
              </a:ext>
            </a:extLst>
          </p:cNvPr>
          <p:cNvSpPr/>
          <p:nvPr/>
        </p:nvSpPr>
        <p:spPr>
          <a:xfrm>
            <a:off x="5000855" y="2920885"/>
            <a:ext cx="1008112" cy="273121"/>
          </a:xfrm>
          <a:prstGeom prst="curved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B95117-B0A5-8F72-81C0-6C1299D3D8D7}"/>
                  </a:ext>
                </a:extLst>
              </p:cNvPr>
              <p:cNvSpPr txBox="1"/>
              <p:nvPr/>
            </p:nvSpPr>
            <p:spPr>
              <a:xfrm>
                <a:off x="6216944" y="3192517"/>
                <a:ext cx="40556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AU" sz="200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2B95117-B0A5-8F72-81C0-6C1299D3D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944" y="3192517"/>
                <a:ext cx="405560" cy="307777"/>
              </a:xfrm>
              <a:prstGeom prst="rect">
                <a:avLst/>
              </a:prstGeom>
              <a:blipFill>
                <a:blip r:embed="rId2"/>
                <a:stretch>
                  <a:fillRect l="-12121" r="-12121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Arrow: Curved Up 24">
            <a:extLst>
              <a:ext uri="{FF2B5EF4-FFF2-40B4-BE49-F238E27FC236}">
                <a16:creationId xmlns:a16="http://schemas.microsoft.com/office/drawing/2014/main" id="{BE8CF812-5AE9-2F00-F25B-D99A333D9D3B}"/>
              </a:ext>
            </a:extLst>
          </p:cNvPr>
          <p:cNvSpPr/>
          <p:nvPr/>
        </p:nvSpPr>
        <p:spPr>
          <a:xfrm>
            <a:off x="5948211" y="2919396"/>
            <a:ext cx="1008112" cy="273121"/>
          </a:xfrm>
          <a:prstGeom prst="curvedUp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6D1207-EF0B-BA40-9091-7F49BD2717FE}"/>
              </a:ext>
            </a:extLst>
          </p:cNvPr>
          <p:cNvSpPr txBox="1"/>
          <p:nvPr/>
        </p:nvSpPr>
        <p:spPr>
          <a:xfrm>
            <a:off x="4752569" y="2565102"/>
            <a:ext cx="348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/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60E510-3FBE-E97E-9DC5-B99EDB3590BF}"/>
              </a:ext>
            </a:extLst>
          </p:cNvPr>
          <p:cNvSpPr txBox="1"/>
          <p:nvPr/>
        </p:nvSpPr>
        <p:spPr>
          <a:xfrm>
            <a:off x="5737073" y="2576431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/>
              <a:t>13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9F99DA8-3081-4E07-AAB7-6551C9C01B31}"/>
              </a:ext>
            </a:extLst>
          </p:cNvPr>
          <p:cNvSpPr txBox="1"/>
          <p:nvPr/>
        </p:nvSpPr>
        <p:spPr>
          <a:xfrm>
            <a:off x="6713158" y="2562649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/>
              <a:t>16</a:t>
            </a: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137415C6-5D55-0345-BFA2-61A69486A666}"/>
              </a:ext>
            </a:extLst>
          </p:cNvPr>
          <p:cNvSpPr txBox="1">
            <a:spLocks/>
          </p:cNvSpPr>
          <p:nvPr/>
        </p:nvSpPr>
        <p:spPr>
          <a:xfrm>
            <a:off x="800647" y="3593645"/>
            <a:ext cx="10706664" cy="1111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2000" b="0" u="sng" dirty="0"/>
              <a:t>Step-by-step rule</a:t>
            </a:r>
          </a:p>
          <a:p>
            <a:r>
              <a:rPr lang="en-AU" sz="2000" b="0" dirty="0"/>
              <a:t>Start with four panels and add three each time another pen is added.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en-AU" b="0" dirty="0"/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r>
              <a:rPr lang="en-AU" sz="1400" dirty="0">
                <a:solidFill>
                  <a:srgbClr val="FF0000"/>
                </a:solidFill>
              </a:rPr>
              <a:t> </a:t>
            </a:r>
          </a:p>
          <a:p>
            <a:endParaRPr lang="en-AU" b="0" dirty="0"/>
          </a:p>
        </p:txBody>
      </p:sp>
    </p:spTree>
    <p:extLst>
      <p:ext uri="{BB962C8B-B14F-4D97-AF65-F5344CB8AC3E}">
        <p14:creationId xmlns:p14="http://schemas.microsoft.com/office/powerpoint/2010/main" val="1829112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BBBD45-8D68-0192-9823-0A6D73CFD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23DE6-9C09-EB62-ECFC-A500E5A9E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 dirty="0"/>
              <a:t>Finding relational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26411-9F41-8AF1-52D2-2D2513A33C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3282" y="1609057"/>
            <a:ext cx="9972542" cy="498604"/>
          </a:xfrm>
        </p:spPr>
        <p:txBody>
          <a:bodyPr/>
          <a:lstStyle/>
          <a:p>
            <a:r>
              <a:rPr lang="en-AU" sz="2000" b="0" dirty="0"/>
              <a:t>Is there a quicker way to find the number of panels rather than adding three each time?</a:t>
            </a:r>
            <a:endParaRPr lang="en-AU" dirty="0">
              <a:solidFill>
                <a:schemeClr val="bg2"/>
              </a:solidFill>
            </a:endParaRPr>
          </a:p>
          <a:p>
            <a:pPr marL="342900" indent="-342900">
              <a:buAutoNum type="arabicPeriod"/>
            </a:pPr>
            <a:endParaRPr lang="en-AU" b="0" dirty="0"/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r>
              <a:rPr lang="en-AU" sz="1400" dirty="0">
                <a:solidFill>
                  <a:srgbClr val="FF0000"/>
                </a:solidFill>
              </a:rPr>
              <a:t> </a:t>
            </a:r>
          </a:p>
          <a:p>
            <a:endParaRPr lang="en-AU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46F5D3-7450-C28F-7663-72CE00CD85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02822" y="630055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EDDE79-7E79-221C-0181-B29C7DC99E3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7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CF4277-6492-D35B-A92C-272D66851339}"/>
              </a:ext>
            </a:extLst>
          </p:cNvPr>
          <p:cNvSpPr/>
          <p:nvPr/>
        </p:nvSpPr>
        <p:spPr>
          <a:xfrm>
            <a:off x="1012516" y="2414498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3549152-DA92-1903-FD2E-1FBBE8B847F6}"/>
              </a:ext>
            </a:extLst>
          </p:cNvPr>
          <p:cNvSpPr/>
          <p:nvPr/>
        </p:nvSpPr>
        <p:spPr>
          <a:xfrm>
            <a:off x="1012516" y="3267285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B1F923-FD82-BD60-0A16-77C5820DF161}"/>
              </a:ext>
            </a:extLst>
          </p:cNvPr>
          <p:cNvSpPr/>
          <p:nvPr/>
        </p:nvSpPr>
        <p:spPr>
          <a:xfrm rot="5400000">
            <a:off x="547473" y="2841178"/>
            <a:ext cx="886041" cy="3268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73ADE7-B6B4-EF5B-6F16-4894BF8A83E3}"/>
              </a:ext>
            </a:extLst>
          </p:cNvPr>
          <p:cNvSpPr/>
          <p:nvPr/>
        </p:nvSpPr>
        <p:spPr>
          <a:xfrm rot="5400000">
            <a:off x="1478721" y="2840740"/>
            <a:ext cx="886041" cy="3268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554FA08-86B2-182C-22AC-CC5E5677EF12}"/>
              </a:ext>
            </a:extLst>
          </p:cNvPr>
          <p:cNvSpPr/>
          <p:nvPr/>
        </p:nvSpPr>
        <p:spPr>
          <a:xfrm>
            <a:off x="1943765" y="2414498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8FF4E9A-C9EF-F9FE-F333-60CE2B64AA11}"/>
              </a:ext>
            </a:extLst>
          </p:cNvPr>
          <p:cNvSpPr/>
          <p:nvPr/>
        </p:nvSpPr>
        <p:spPr>
          <a:xfrm>
            <a:off x="1943765" y="3267285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3EA6A15-BEE3-19B5-24C9-034067379FDD}"/>
              </a:ext>
            </a:extLst>
          </p:cNvPr>
          <p:cNvSpPr/>
          <p:nvPr/>
        </p:nvSpPr>
        <p:spPr>
          <a:xfrm rot="5400000">
            <a:off x="2409970" y="2840740"/>
            <a:ext cx="886041" cy="3268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BB006BF-462B-11F4-9BC8-654F8E205564}"/>
              </a:ext>
            </a:extLst>
          </p:cNvPr>
          <p:cNvSpPr/>
          <p:nvPr/>
        </p:nvSpPr>
        <p:spPr>
          <a:xfrm>
            <a:off x="2876422" y="2414498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D9FF9D0-0CA5-5781-562C-677F46A769D4}"/>
              </a:ext>
            </a:extLst>
          </p:cNvPr>
          <p:cNvSpPr/>
          <p:nvPr/>
        </p:nvSpPr>
        <p:spPr>
          <a:xfrm>
            <a:off x="2876422" y="3267285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653757C-D21A-8445-5355-1A7F1D6523FE}"/>
              </a:ext>
            </a:extLst>
          </p:cNvPr>
          <p:cNvSpPr/>
          <p:nvPr/>
        </p:nvSpPr>
        <p:spPr>
          <a:xfrm rot="5400000">
            <a:off x="3342627" y="2840740"/>
            <a:ext cx="886041" cy="3268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619E45B-1044-7DAE-542B-582229BE67DB}"/>
              </a:ext>
            </a:extLst>
          </p:cNvPr>
          <p:cNvSpPr/>
          <p:nvPr/>
        </p:nvSpPr>
        <p:spPr>
          <a:xfrm>
            <a:off x="3812469" y="2413940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5047E221-B262-B3C7-E148-6D54ABCE0B59}"/>
              </a:ext>
            </a:extLst>
          </p:cNvPr>
          <p:cNvSpPr/>
          <p:nvPr/>
        </p:nvSpPr>
        <p:spPr>
          <a:xfrm>
            <a:off x="3812469" y="3266726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B1AC6D8-C875-5EE6-8B3E-8B71C9E46525}"/>
              </a:ext>
            </a:extLst>
          </p:cNvPr>
          <p:cNvSpPr/>
          <p:nvPr/>
        </p:nvSpPr>
        <p:spPr>
          <a:xfrm rot="5400000">
            <a:off x="4278674" y="2840182"/>
            <a:ext cx="886041" cy="3268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6CC12712-9D79-B94F-9331-3978C1FE9559}"/>
              </a:ext>
            </a:extLst>
          </p:cNvPr>
          <p:cNvSpPr/>
          <p:nvPr/>
        </p:nvSpPr>
        <p:spPr>
          <a:xfrm>
            <a:off x="4743906" y="2413940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0B9DB11-2F42-87DC-AC03-CEFF0457BF68}"/>
              </a:ext>
            </a:extLst>
          </p:cNvPr>
          <p:cNvSpPr/>
          <p:nvPr/>
        </p:nvSpPr>
        <p:spPr>
          <a:xfrm>
            <a:off x="4743906" y="3266726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6BB4B552-AE03-9AD3-1409-E723E8371760}"/>
              </a:ext>
            </a:extLst>
          </p:cNvPr>
          <p:cNvSpPr/>
          <p:nvPr/>
        </p:nvSpPr>
        <p:spPr>
          <a:xfrm rot="5400000">
            <a:off x="5210112" y="2840182"/>
            <a:ext cx="886041" cy="3268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6491FC7-02A8-25C9-FA45-860FB4E4C411}"/>
              </a:ext>
            </a:extLst>
          </p:cNvPr>
          <p:cNvSpPr txBox="1">
            <a:spLocks/>
          </p:cNvSpPr>
          <p:nvPr/>
        </p:nvSpPr>
        <p:spPr>
          <a:xfrm>
            <a:off x="788746" y="3900757"/>
            <a:ext cx="10706664" cy="1111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2000" b="0" dirty="0"/>
              <a:t>The number of panels can be found by __________________________________________</a:t>
            </a:r>
          </a:p>
          <a:p>
            <a:r>
              <a:rPr lang="en-AU" sz="2000" b="0" dirty="0"/>
              <a:t>This works because _________________________________________________________</a:t>
            </a:r>
            <a:endParaRPr lang="en-AU" sz="2000" dirty="0"/>
          </a:p>
          <a:p>
            <a:pPr marL="342900" indent="-342900">
              <a:buFont typeface="Arial" pitchFamily="34" charset="0"/>
              <a:buAutoNum type="arabicPeriod"/>
            </a:pPr>
            <a:endParaRPr lang="en-AU" b="0" dirty="0"/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r>
              <a:rPr lang="en-AU" sz="1400" dirty="0">
                <a:solidFill>
                  <a:srgbClr val="FF0000"/>
                </a:solidFill>
              </a:rPr>
              <a:t> </a:t>
            </a:r>
          </a:p>
          <a:p>
            <a:endParaRPr lang="en-AU" b="0" dirty="0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12967D-C688-45C5-5341-7470B8BB2A78}"/>
              </a:ext>
            </a:extLst>
          </p:cNvPr>
          <p:cNvSpPr/>
          <p:nvPr/>
        </p:nvSpPr>
        <p:spPr>
          <a:xfrm>
            <a:off x="5686735" y="2414498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CE14080-5B5A-0AE8-61FC-ADFA69658985}"/>
              </a:ext>
            </a:extLst>
          </p:cNvPr>
          <p:cNvSpPr/>
          <p:nvPr/>
        </p:nvSpPr>
        <p:spPr>
          <a:xfrm>
            <a:off x="5686735" y="3267285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7A23037-0A5F-8218-F6E0-56B3BB64EC01}"/>
              </a:ext>
            </a:extLst>
          </p:cNvPr>
          <p:cNvSpPr/>
          <p:nvPr/>
        </p:nvSpPr>
        <p:spPr>
          <a:xfrm rot="5400000">
            <a:off x="6152940" y="2840740"/>
            <a:ext cx="886041" cy="3268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6CFBD55-EDC4-9BD1-D727-3305CF0F0379}"/>
              </a:ext>
            </a:extLst>
          </p:cNvPr>
          <p:cNvSpPr/>
          <p:nvPr/>
        </p:nvSpPr>
        <p:spPr>
          <a:xfrm>
            <a:off x="6617984" y="2414498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3A0C7BD-3E44-1939-A6F9-FDC109F767EE}"/>
              </a:ext>
            </a:extLst>
          </p:cNvPr>
          <p:cNvSpPr/>
          <p:nvPr/>
        </p:nvSpPr>
        <p:spPr>
          <a:xfrm>
            <a:off x="6617984" y="3267285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4426884-D3E1-7963-DE47-B2B5599BF15B}"/>
              </a:ext>
            </a:extLst>
          </p:cNvPr>
          <p:cNvSpPr/>
          <p:nvPr/>
        </p:nvSpPr>
        <p:spPr>
          <a:xfrm rot="5400000">
            <a:off x="7084189" y="2840740"/>
            <a:ext cx="886041" cy="3268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A522EDF-CFE4-E895-1408-D6F29D905A98}"/>
              </a:ext>
            </a:extLst>
          </p:cNvPr>
          <p:cNvSpPr/>
          <p:nvPr/>
        </p:nvSpPr>
        <p:spPr>
          <a:xfrm>
            <a:off x="7550641" y="2414498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9786591-0EF5-FBDC-315B-E4867D58E380}"/>
              </a:ext>
            </a:extLst>
          </p:cNvPr>
          <p:cNvSpPr/>
          <p:nvPr/>
        </p:nvSpPr>
        <p:spPr>
          <a:xfrm>
            <a:off x="7550641" y="3267285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E1FB5E7-E10F-7CA4-C6CB-4BC2B9E69B11}"/>
              </a:ext>
            </a:extLst>
          </p:cNvPr>
          <p:cNvSpPr/>
          <p:nvPr/>
        </p:nvSpPr>
        <p:spPr>
          <a:xfrm rot="5400000">
            <a:off x="8016846" y="2840740"/>
            <a:ext cx="886041" cy="3268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3621908-C2F7-1629-7883-9C24FD1D18B5}"/>
              </a:ext>
            </a:extLst>
          </p:cNvPr>
          <p:cNvSpPr/>
          <p:nvPr/>
        </p:nvSpPr>
        <p:spPr>
          <a:xfrm>
            <a:off x="8486688" y="2413940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99AB3B9-14E5-71D6-4E80-55BBC79D6DDA}"/>
              </a:ext>
            </a:extLst>
          </p:cNvPr>
          <p:cNvSpPr/>
          <p:nvPr/>
        </p:nvSpPr>
        <p:spPr>
          <a:xfrm>
            <a:off x="8486688" y="3266726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9EDCFA5F-CB13-296E-2050-A00E8B057756}"/>
              </a:ext>
            </a:extLst>
          </p:cNvPr>
          <p:cNvSpPr/>
          <p:nvPr/>
        </p:nvSpPr>
        <p:spPr>
          <a:xfrm rot="5400000">
            <a:off x="8952893" y="2840182"/>
            <a:ext cx="886041" cy="3268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07EB730-FC76-6B3F-B22C-B9C77A7DEAA5}"/>
              </a:ext>
            </a:extLst>
          </p:cNvPr>
          <p:cNvSpPr/>
          <p:nvPr/>
        </p:nvSpPr>
        <p:spPr>
          <a:xfrm>
            <a:off x="9418125" y="2413940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E170AB89-FD3E-065D-2EFB-ECF88C0FD860}"/>
              </a:ext>
            </a:extLst>
          </p:cNvPr>
          <p:cNvSpPr/>
          <p:nvPr/>
        </p:nvSpPr>
        <p:spPr>
          <a:xfrm>
            <a:off x="9418125" y="3266726"/>
            <a:ext cx="882405" cy="32816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5421ADCF-6630-839A-071E-BFD36681B562}"/>
              </a:ext>
            </a:extLst>
          </p:cNvPr>
          <p:cNvSpPr/>
          <p:nvPr/>
        </p:nvSpPr>
        <p:spPr>
          <a:xfrm rot="5400000">
            <a:off x="9884331" y="2840182"/>
            <a:ext cx="886041" cy="3268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13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4D27A-997C-E5DB-C2B8-60F8C6CA3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C4B71-0B98-29E0-0732-AE3D4BE37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/>
              <a:t>Connected pens – finding a relational rule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0B8CD-B330-B52F-477F-F624F48623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02822" y="630055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8EFAD6-FE3D-073C-9719-6A22C27CDE0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8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0D7A2C8-BB71-454B-A3F2-2B54F9837989}"/>
              </a:ext>
            </a:extLst>
          </p:cNvPr>
          <p:cNvSpPr txBox="1">
            <a:spLocks/>
          </p:cNvSpPr>
          <p:nvPr/>
        </p:nvSpPr>
        <p:spPr>
          <a:xfrm>
            <a:off x="1189356" y="3964384"/>
            <a:ext cx="10721022" cy="8037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2000" b="0" dirty="0"/>
              <a:t>How many closed square pens were used? How many panels were needed for this?</a:t>
            </a:r>
          </a:p>
          <a:p>
            <a:r>
              <a:rPr lang="en-AU" sz="2000" b="0" dirty="0"/>
              <a:t>How many U-shaped open pens were used? How many panels were needed for this?</a:t>
            </a: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endParaRPr lang="en-AU" b="0" dirty="0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57A1F8FB-149D-8133-304A-63332EDBEA0A}"/>
              </a:ext>
            </a:extLst>
          </p:cNvPr>
          <p:cNvSpPr txBox="1">
            <a:spLocks/>
          </p:cNvSpPr>
          <p:nvPr/>
        </p:nvSpPr>
        <p:spPr>
          <a:xfrm>
            <a:off x="652684" y="5045012"/>
            <a:ext cx="10977054" cy="11119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121880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SzPct val="100000"/>
              <a:buFontTx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14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·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288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432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6pPr>
            <a:lvl7pPr marL="576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7pPr>
            <a:lvl8pPr marL="720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8pPr>
            <a:lvl9pPr marL="864000" indent="-144000" algn="l" defTabSz="1218804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9pPr>
          </a:lstStyle>
          <a:p>
            <a:r>
              <a:rPr lang="en-AU" sz="2000" dirty="0"/>
              <a:t>Relational rule: </a:t>
            </a:r>
            <a:r>
              <a:rPr lang="en-AU" sz="2000" b="0" dirty="0"/>
              <a:t>Subtract one from the total number of pens, then multiply by three, then add four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en-AU" b="0" dirty="0"/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r>
              <a:rPr lang="en-AU" sz="1400" dirty="0">
                <a:solidFill>
                  <a:srgbClr val="FF0000"/>
                </a:solidFill>
              </a:rPr>
              <a:t> </a:t>
            </a:r>
          </a:p>
          <a:p>
            <a:endParaRPr lang="en-AU" b="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033DD2-C74C-DD5F-1BE0-D75ACA1D15C4}"/>
              </a:ext>
            </a:extLst>
          </p:cNvPr>
          <p:cNvSpPr/>
          <p:nvPr/>
        </p:nvSpPr>
        <p:spPr>
          <a:xfrm>
            <a:off x="1069735" y="2123162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A9A5451-97B5-2888-44A8-DA35D9053E4A}"/>
              </a:ext>
            </a:extLst>
          </p:cNvPr>
          <p:cNvSpPr/>
          <p:nvPr/>
        </p:nvSpPr>
        <p:spPr>
          <a:xfrm>
            <a:off x="4475313" y="2122382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9A214CF-72DC-AA44-2807-E2BDED9CA1F6}"/>
              </a:ext>
            </a:extLst>
          </p:cNvPr>
          <p:cNvSpPr/>
          <p:nvPr/>
        </p:nvSpPr>
        <p:spPr>
          <a:xfrm>
            <a:off x="7816253" y="2119152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96E2514-A49A-72FD-2725-86A8D2040815}"/>
              </a:ext>
            </a:extLst>
          </p:cNvPr>
          <p:cNvSpPr/>
          <p:nvPr/>
        </p:nvSpPr>
        <p:spPr>
          <a:xfrm>
            <a:off x="9494775" y="2123162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14BBA9B-C637-8393-0D0A-DF7ABDC10AC5}"/>
              </a:ext>
            </a:extLst>
          </p:cNvPr>
          <p:cNvSpPr/>
          <p:nvPr/>
        </p:nvSpPr>
        <p:spPr>
          <a:xfrm>
            <a:off x="2882567" y="2120335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6DF2E0-E2B3-1BA0-854E-0048FD462FA9}"/>
              </a:ext>
            </a:extLst>
          </p:cNvPr>
          <p:cNvSpPr/>
          <p:nvPr/>
        </p:nvSpPr>
        <p:spPr>
          <a:xfrm>
            <a:off x="6141211" y="2119152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E140803-C19B-6D50-AB79-723FE21093B1}"/>
              </a:ext>
            </a:extLst>
          </p:cNvPr>
          <p:cNvSpPr/>
          <p:nvPr/>
        </p:nvSpPr>
        <p:spPr>
          <a:xfrm rot="5400000">
            <a:off x="10059311" y="2789750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2B2E4F-4B1B-AEEE-E04B-15BE484456DC}"/>
              </a:ext>
            </a:extLst>
          </p:cNvPr>
          <p:cNvSpPr/>
          <p:nvPr/>
        </p:nvSpPr>
        <p:spPr>
          <a:xfrm rot="5400000">
            <a:off x="494655" y="2789750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A8E3919-1766-3300-7E04-86F74638C3A9}"/>
              </a:ext>
            </a:extLst>
          </p:cNvPr>
          <p:cNvSpPr/>
          <p:nvPr/>
        </p:nvSpPr>
        <p:spPr>
          <a:xfrm>
            <a:off x="1069735" y="3459203"/>
            <a:ext cx="1224136" cy="6546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FA79BC8-29EC-3A32-F3E1-078AD6EDC1D0}"/>
              </a:ext>
            </a:extLst>
          </p:cNvPr>
          <p:cNvSpPr/>
          <p:nvPr/>
        </p:nvSpPr>
        <p:spPr>
          <a:xfrm>
            <a:off x="4475313" y="3458423"/>
            <a:ext cx="1224136" cy="6546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CC582BB-31C0-C814-0452-F70CAA65072C}"/>
              </a:ext>
            </a:extLst>
          </p:cNvPr>
          <p:cNvSpPr/>
          <p:nvPr/>
        </p:nvSpPr>
        <p:spPr>
          <a:xfrm>
            <a:off x="7816253" y="3455193"/>
            <a:ext cx="1224136" cy="6546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6955E39-F722-A15A-FC81-78D7F6F2A635}"/>
              </a:ext>
            </a:extLst>
          </p:cNvPr>
          <p:cNvSpPr/>
          <p:nvPr/>
        </p:nvSpPr>
        <p:spPr>
          <a:xfrm>
            <a:off x="9494775" y="3459203"/>
            <a:ext cx="1224136" cy="6546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EDF8EC3-3B8D-6E86-60F4-22CA01A1C73E}"/>
              </a:ext>
            </a:extLst>
          </p:cNvPr>
          <p:cNvSpPr/>
          <p:nvPr/>
        </p:nvSpPr>
        <p:spPr>
          <a:xfrm>
            <a:off x="2882567" y="3456376"/>
            <a:ext cx="1224136" cy="6546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403D6D9-62FD-021B-564D-CFA2613AB913}"/>
              </a:ext>
            </a:extLst>
          </p:cNvPr>
          <p:cNvSpPr/>
          <p:nvPr/>
        </p:nvSpPr>
        <p:spPr>
          <a:xfrm>
            <a:off x="6141211" y="3455193"/>
            <a:ext cx="1224136" cy="6546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77A52A2-8659-3EE3-AD64-7D70347858A6}"/>
              </a:ext>
            </a:extLst>
          </p:cNvPr>
          <p:cNvSpPr/>
          <p:nvPr/>
        </p:nvSpPr>
        <p:spPr>
          <a:xfrm rot="5400000">
            <a:off x="1644143" y="2787282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7348A2D-F799-CBC9-F323-3C94A4887186}"/>
              </a:ext>
            </a:extLst>
          </p:cNvPr>
          <p:cNvSpPr/>
          <p:nvPr/>
        </p:nvSpPr>
        <p:spPr>
          <a:xfrm rot="5400000">
            <a:off x="3452120" y="2790599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F2206C7-FACC-C36C-F5FB-58377597CCD3}"/>
              </a:ext>
            </a:extLst>
          </p:cNvPr>
          <p:cNvSpPr/>
          <p:nvPr/>
        </p:nvSpPr>
        <p:spPr>
          <a:xfrm rot="5400000">
            <a:off x="5046967" y="2788215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AB0B66D6-2009-BF8B-1EBD-24912F546BFC}"/>
              </a:ext>
            </a:extLst>
          </p:cNvPr>
          <p:cNvSpPr/>
          <p:nvPr/>
        </p:nvSpPr>
        <p:spPr>
          <a:xfrm rot="5400000">
            <a:off x="6709423" y="2792826"/>
            <a:ext cx="1224136" cy="79209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90185F1-43B1-1483-0A51-8B5CE82A6D5C}"/>
              </a:ext>
            </a:extLst>
          </p:cNvPr>
          <p:cNvSpPr/>
          <p:nvPr/>
        </p:nvSpPr>
        <p:spPr>
          <a:xfrm rot="5400000">
            <a:off x="8397503" y="2781455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219313-C9C6-222F-0464-FCE73D41060D}"/>
              </a:ext>
            </a:extLst>
          </p:cNvPr>
          <p:cNvSpPr/>
          <p:nvPr/>
        </p:nvSpPr>
        <p:spPr>
          <a:xfrm>
            <a:off x="789935" y="3867912"/>
            <a:ext cx="10616400" cy="9167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85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2102BB-8F9E-C982-9748-730BA3F9BF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9FD46-FFD9-49AC-5867-B7B059B7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35" y="711261"/>
            <a:ext cx="10616400" cy="531544"/>
          </a:xfrm>
        </p:spPr>
        <p:txBody>
          <a:bodyPr/>
          <a:lstStyle/>
          <a:p>
            <a:r>
              <a:rPr lang="en-AU"/>
              <a:t>Finding a different relational rule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8841F-61D6-D21E-DEDE-FAF04A8E1B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89936" y="1556792"/>
            <a:ext cx="10706664" cy="1111921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AU" sz="2000" b="0" dirty="0"/>
              <a:t>Start with open </a:t>
            </a:r>
            <a:r>
              <a:rPr lang="en-AU" sz="2000" dirty="0"/>
              <a:t>three</a:t>
            </a:r>
            <a:r>
              <a:rPr lang="en-AU" sz="2000" b="0" dirty="0"/>
              <a:t>-sided pens</a:t>
            </a:r>
          </a:p>
          <a:p>
            <a:pPr marL="342900" indent="-342900">
              <a:buAutoNum type="arabicPeriod"/>
            </a:pPr>
            <a:r>
              <a:rPr lang="en-AU" sz="2000" b="0" dirty="0"/>
              <a:t>Combine these together</a:t>
            </a:r>
          </a:p>
          <a:p>
            <a:pPr marL="342900" indent="-342900">
              <a:buAutoNum type="arabicPeriod"/>
            </a:pPr>
            <a:r>
              <a:rPr lang="en-AU" sz="2000" dirty="0"/>
              <a:t>Add one</a:t>
            </a:r>
            <a:r>
              <a:rPr lang="en-AU" sz="2000" b="0" dirty="0"/>
              <a:t> final panel to close the last pen</a:t>
            </a:r>
          </a:p>
          <a:p>
            <a:endParaRPr lang="en-AU" b="0" dirty="0"/>
          </a:p>
          <a:p>
            <a:endParaRPr lang="en-AU" b="0" dirty="0"/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endParaRPr lang="en-AU" sz="1400" dirty="0">
              <a:solidFill>
                <a:srgbClr val="FF0000"/>
              </a:solidFill>
            </a:endParaRPr>
          </a:p>
          <a:p>
            <a:pPr lvl="1"/>
            <a:r>
              <a:rPr lang="en-AU" sz="1400" dirty="0">
                <a:solidFill>
                  <a:srgbClr val="FF0000"/>
                </a:solidFill>
              </a:rPr>
              <a:t> </a:t>
            </a:r>
          </a:p>
          <a:p>
            <a:endParaRPr lang="en-AU" b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F8F97-1B79-71A0-3F76-8414044DDC1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02822" y="6300555"/>
            <a:ext cx="4220946" cy="310740"/>
          </a:xfrm>
        </p:spPr>
        <p:txBody>
          <a:bodyPr/>
          <a:lstStyle/>
          <a:p>
            <a:r>
              <a:rPr lang="en-AU"/>
              <a:t>resolve.edu.au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6A949-3631-1FCD-10F7-9BAA3B017F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0686511" y="6259585"/>
            <a:ext cx="719824" cy="310740"/>
          </a:xfrm>
        </p:spPr>
        <p:txBody>
          <a:bodyPr/>
          <a:lstStyle/>
          <a:p>
            <a:r>
              <a:rPr lang="en-AU">
                <a:solidFill>
                  <a:schemeClr val="bg2"/>
                </a:solidFill>
              </a:rPr>
              <a:t>(</a:t>
            </a:r>
            <a:fld id="{29D5CE74-914C-4689-99FC-1AEF49CE2B47}" type="slidenum">
              <a:rPr smtClean="0"/>
              <a:pPr/>
              <a:t>9</a:t>
            </a:fld>
            <a:r>
              <a:rPr>
                <a:solidFill>
                  <a:schemeClr val="bg2"/>
                </a:solidFill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9F7031-C999-8802-A0BB-2AECB96DE722}"/>
              </a:ext>
            </a:extLst>
          </p:cNvPr>
          <p:cNvSpPr/>
          <p:nvPr/>
        </p:nvSpPr>
        <p:spPr>
          <a:xfrm>
            <a:off x="1162973" y="3014142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A4FF1F-222A-D2E0-620C-120CE2312AAD}"/>
              </a:ext>
            </a:extLst>
          </p:cNvPr>
          <p:cNvSpPr/>
          <p:nvPr/>
        </p:nvSpPr>
        <p:spPr>
          <a:xfrm>
            <a:off x="4440535" y="3013362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07402BC-0202-30CD-E730-2CB9253DCFB4}"/>
              </a:ext>
            </a:extLst>
          </p:cNvPr>
          <p:cNvSpPr/>
          <p:nvPr/>
        </p:nvSpPr>
        <p:spPr>
          <a:xfrm>
            <a:off x="7781475" y="3010132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176921-1224-8C04-CF82-81E0CF488E27}"/>
              </a:ext>
            </a:extLst>
          </p:cNvPr>
          <p:cNvSpPr/>
          <p:nvPr/>
        </p:nvSpPr>
        <p:spPr>
          <a:xfrm>
            <a:off x="2847789" y="3011315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D39DF82-0EAE-9111-0EA1-373792144DF7}"/>
              </a:ext>
            </a:extLst>
          </p:cNvPr>
          <p:cNvSpPr/>
          <p:nvPr/>
        </p:nvSpPr>
        <p:spPr>
          <a:xfrm>
            <a:off x="6106433" y="3010132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70E461A-AEB2-4122-2161-86FE2E74309C}"/>
              </a:ext>
            </a:extLst>
          </p:cNvPr>
          <p:cNvSpPr/>
          <p:nvPr/>
        </p:nvSpPr>
        <p:spPr>
          <a:xfrm rot="5400000">
            <a:off x="586909" y="3676151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B84A8F7-B752-62C7-FDD9-89028A3CB38B}"/>
              </a:ext>
            </a:extLst>
          </p:cNvPr>
          <p:cNvSpPr/>
          <p:nvPr/>
        </p:nvSpPr>
        <p:spPr>
          <a:xfrm>
            <a:off x="1162973" y="4350183"/>
            <a:ext cx="1224136" cy="6546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FA0BBB0-693D-C45E-C36A-CB65F6021E56}"/>
              </a:ext>
            </a:extLst>
          </p:cNvPr>
          <p:cNvSpPr/>
          <p:nvPr/>
        </p:nvSpPr>
        <p:spPr>
          <a:xfrm>
            <a:off x="4440535" y="4349403"/>
            <a:ext cx="1224136" cy="6546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2DA2421-91EF-16BD-EB63-7F4E9F16150F}"/>
              </a:ext>
            </a:extLst>
          </p:cNvPr>
          <p:cNvSpPr/>
          <p:nvPr/>
        </p:nvSpPr>
        <p:spPr>
          <a:xfrm>
            <a:off x="7781475" y="4346173"/>
            <a:ext cx="1224136" cy="6546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970B506-45B3-C3BD-497C-64DD23827140}"/>
              </a:ext>
            </a:extLst>
          </p:cNvPr>
          <p:cNvSpPr/>
          <p:nvPr/>
        </p:nvSpPr>
        <p:spPr>
          <a:xfrm>
            <a:off x="2847789" y="4347356"/>
            <a:ext cx="1224136" cy="6546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888F7F8-87C2-B07E-F268-545D933C4BF6}"/>
              </a:ext>
            </a:extLst>
          </p:cNvPr>
          <p:cNvSpPr/>
          <p:nvPr/>
        </p:nvSpPr>
        <p:spPr>
          <a:xfrm>
            <a:off x="6106433" y="4346173"/>
            <a:ext cx="1224136" cy="65462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9898B252-BD48-190F-C0CA-3881F408BBB1}"/>
              </a:ext>
            </a:extLst>
          </p:cNvPr>
          <p:cNvSpPr/>
          <p:nvPr/>
        </p:nvSpPr>
        <p:spPr>
          <a:xfrm rot="5400000">
            <a:off x="1737381" y="3678262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18B3C88-95AA-23CD-ABEE-83A77743E5B3}"/>
              </a:ext>
            </a:extLst>
          </p:cNvPr>
          <p:cNvSpPr/>
          <p:nvPr/>
        </p:nvSpPr>
        <p:spPr>
          <a:xfrm rot="5400000">
            <a:off x="3423281" y="3688528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BE698711-F4EE-DE67-7681-7A22C600F51A}"/>
              </a:ext>
            </a:extLst>
          </p:cNvPr>
          <p:cNvSpPr/>
          <p:nvPr/>
        </p:nvSpPr>
        <p:spPr>
          <a:xfrm rot="5400000">
            <a:off x="5009737" y="3678262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1BB3352F-97E6-E1E2-BB4C-B0D973257D8C}"/>
              </a:ext>
            </a:extLst>
          </p:cNvPr>
          <p:cNvSpPr/>
          <p:nvPr/>
        </p:nvSpPr>
        <p:spPr>
          <a:xfrm rot="5400000">
            <a:off x="6679666" y="3680502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BA191B1F-2D23-AA6F-A2F0-654C6115FEA9}"/>
              </a:ext>
            </a:extLst>
          </p:cNvPr>
          <p:cNvSpPr/>
          <p:nvPr/>
        </p:nvSpPr>
        <p:spPr>
          <a:xfrm rot="5400000">
            <a:off x="8351245" y="3676151"/>
            <a:ext cx="1224136" cy="72008"/>
          </a:xfrm>
          <a:prstGeom prst="roundRect">
            <a:avLst/>
          </a:prstGeom>
          <a:solidFill>
            <a:srgbClr val="E6E6E6"/>
          </a:solidFill>
          <a:ln>
            <a:solidFill>
              <a:srgbClr val="8F99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4031E0-38A3-333C-6798-B610AA220EA6}"/>
              </a:ext>
            </a:extLst>
          </p:cNvPr>
          <p:cNvSpPr txBox="1"/>
          <p:nvPr/>
        </p:nvSpPr>
        <p:spPr>
          <a:xfrm>
            <a:off x="785664" y="4874647"/>
            <a:ext cx="10031688" cy="113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Relational rule: </a:t>
            </a:r>
            <a:r>
              <a:rPr lang="en-AU" sz="2000" dirty="0"/>
              <a:t>Multiply the number of pens by three and then add one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09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03554 0.00093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4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03528 0.00162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69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44444E-6 L -0.03529 -0.00162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07407E-6 L -0.06549 0.00092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1" y="4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06471 0.0011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4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81481E-6 L -0.06341 0.00115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-0.10091 0.0009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4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09909 4.07407E-6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61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85185E-6 L -0.10039 0.00092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96296E-6 L -0.13737 -2.96296E-6 " pathEditMode="relative" rAng="0" ptsTypes="AA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13737 4.07407E-6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75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3711 0.00047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2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8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20" grpId="0" animBg="1"/>
      <p:bldP spid="22" grpId="0" animBg="1"/>
      <p:bldP spid="22" grpId="1" animBg="1"/>
      <p:bldP spid="26" grpId="0" animBg="1"/>
      <p:bldP spid="26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45" grpId="0" animBg="1"/>
      <p:bldP spid="45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9" grpId="0"/>
    </p:bldLst>
  </p:timing>
</p:sld>
</file>

<file path=ppt/theme/theme1.xml><?xml version="1.0" encoding="utf-8"?>
<a:theme xmlns:a="http://schemas.openxmlformats.org/drawingml/2006/main" name="reSolve">
  <a:themeElements>
    <a:clrScheme name="AASE Resolve Colours">
      <a:dk1>
        <a:srgbClr val="000000"/>
      </a:dk1>
      <a:lt1>
        <a:sysClr val="window" lastClr="FFFFFF"/>
      </a:lt1>
      <a:dk2>
        <a:srgbClr val="000000"/>
      </a:dk2>
      <a:lt2>
        <a:srgbClr val="FC940B"/>
      </a:lt2>
      <a:accent1>
        <a:srgbClr val="FC940B"/>
      </a:accent1>
      <a:accent2>
        <a:srgbClr val="F5B841"/>
      </a:accent2>
      <a:accent3>
        <a:srgbClr val="DBD7D2"/>
      </a:accent3>
      <a:accent4>
        <a:srgbClr val="FFEFD5"/>
      </a:accent4>
      <a:accent5>
        <a:srgbClr val="DD3E00"/>
      </a:accent5>
      <a:accent6>
        <a:srgbClr val="FFAE76"/>
      </a:accent6>
      <a:hlink>
        <a:srgbClr val="FC940B"/>
      </a:hlink>
      <a:folHlink>
        <a:srgbClr val="DBD7D2"/>
      </a:folHlink>
    </a:clrScheme>
    <a:fontScheme name="AAS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6E6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TX File" id="{39D0DECB-F193-442A-8D9F-EDCD06DDCE56}" vid="{88F897A4-2AA9-477F-8379-ED86608420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POTX File</Template>
  <TotalTime>0</TotalTime>
  <Words>1104</Words>
  <Application>Microsoft Office PowerPoint</Application>
  <PresentationFormat>Widescreen</PresentationFormat>
  <Paragraphs>256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 Math</vt:lpstr>
      <vt:lpstr>Symbol</vt:lpstr>
      <vt:lpstr>reSolve</vt:lpstr>
      <vt:lpstr>Algebra: Pens and patterns</vt:lpstr>
      <vt:lpstr>Task 1 • Sheep pens</vt:lpstr>
      <vt:lpstr>Agricultural show – sheep pens</vt:lpstr>
      <vt:lpstr>Representing pens in two dimensions</vt:lpstr>
      <vt:lpstr>Row of connected square pens</vt:lpstr>
      <vt:lpstr>Connected pens – building from separate squares</vt:lpstr>
      <vt:lpstr>Finding relational rules</vt:lpstr>
      <vt:lpstr>Connected pens – finding a relational rule</vt:lpstr>
      <vt:lpstr>Finding a different relational rule</vt:lpstr>
      <vt:lpstr>Summary – Sheep pens</vt:lpstr>
      <vt:lpstr>Task 2 • Pig pens</vt:lpstr>
      <vt:lpstr>Two rows of square pens</vt:lpstr>
      <vt:lpstr>Any number of rows and columns</vt:lpstr>
      <vt:lpstr>Counting the panels</vt:lpstr>
      <vt:lpstr>Rule for any size array</vt:lpstr>
      <vt:lpstr>Design challenge: 24 pens</vt:lpstr>
      <vt:lpstr>Summary – Task 2</vt:lpstr>
      <vt:lpstr>Task 3 • Show design</vt:lpstr>
      <vt:lpstr>Design the show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2026-05-28T06:20:18Z</dcterms:created>
  <dcterms:modified xsi:type="dcterms:W3CDTF">2026-05-28T06:20:23Z</dcterms:modified>
  <cp:category/>
</cp:coreProperties>
</file>